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6" r:id="rId4"/>
  </p:sldMasterIdLst>
  <p:notesMasterIdLst>
    <p:notesMasterId r:id="rId75"/>
  </p:notesMasterIdLst>
  <p:handoutMasterIdLst>
    <p:handoutMasterId r:id="rId76"/>
  </p:handoutMasterIdLst>
  <p:sldIdLst>
    <p:sldId id="256" r:id="rId5"/>
    <p:sldId id="364" r:id="rId6"/>
    <p:sldId id="365" r:id="rId7"/>
    <p:sldId id="416" r:id="rId8"/>
    <p:sldId id="411" r:id="rId9"/>
    <p:sldId id="274" r:id="rId10"/>
    <p:sldId id="366" r:id="rId11"/>
    <p:sldId id="306" r:id="rId12"/>
    <p:sldId id="292" r:id="rId13"/>
    <p:sldId id="386" r:id="rId14"/>
    <p:sldId id="387" r:id="rId15"/>
    <p:sldId id="388" r:id="rId16"/>
    <p:sldId id="389" r:id="rId17"/>
    <p:sldId id="390" r:id="rId18"/>
    <p:sldId id="410" r:id="rId19"/>
    <p:sldId id="417" r:id="rId20"/>
    <p:sldId id="295" r:id="rId21"/>
    <p:sldId id="391" r:id="rId22"/>
    <p:sldId id="367" r:id="rId23"/>
    <p:sldId id="302" r:id="rId24"/>
    <p:sldId id="368" r:id="rId25"/>
    <p:sldId id="377" r:id="rId26"/>
    <p:sldId id="376" r:id="rId27"/>
    <p:sldId id="418" r:id="rId28"/>
    <p:sldId id="369" r:id="rId29"/>
    <p:sldId id="370" r:id="rId30"/>
    <p:sldId id="371" r:id="rId31"/>
    <p:sldId id="300" r:id="rId32"/>
    <p:sldId id="378" r:id="rId33"/>
    <p:sldId id="412" r:id="rId34"/>
    <p:sldId id="380" r:id="rId35"/>
    <p:sldId id="397" r:id="rId36"/>
    <p:sldId id="381" r:id="rId37"/>
    <p:sldId id="401" r:id="rId38"/>
    <p:sldId id="400" r:id="rId39"/>
    <p:sldId id="383" r:id="rId40"/>
    <p:sldId id="413" r:id="rId41"/>
    <p:sldId id="419" r:id="rId42"/>
    <p:sldId id="385" r:id="rId43"/>
    <p:sldId id="392" r:id="rId44"/>
    <p:sldId id="382" r:id="rId45"/>
    <p:sldId id="398" r:id="rId46"/>
    <p:sldId id="399" r:id="rId47"/>
    <p:sldId id="420" r:id="rId48"/>
    <p:sldId id="351" r:id="rId49"/>
    <p:sldId id="402" r:id="rId50"/>
    <p:sldId id="422" r:id="rId51"/>
    <p:sldId id="421" r:id="rId52"/>
    <p:sldId id="329" r:id="rId53"/>
    <p:sldId id="423" r:id="rId54"/>
    <p:sldId id="424" r:id="rId55"/>
    <p:sldId id="425" r:id="rId56"/>
    <p:sldId id="326" r:id="rId57"/>
    <p:sldId id="415" r:id="rId58"/>
    <p:sldId id="404" r:id="rId59"/>
    <p:sldId id="405" r:id="rId60"/>
    <p:sldId id="407" r:id="rId61"/>
    <p:sldId id="408" r:id="rId62"/>
    <p:sldId id="394" r:id="rId63"/>
    <p:sldId id="409" r:id="rId64"/>
    <p:sldId id="426" r:id="rId65"/>
    <p:sldId id="395" r:id="rId66"/>
    <p:sldId id="279" r:id="rId67"/>
    <p:sldId id="281" r:id="rId68"/>
    <p:sldId id="282" r:id="rId69"/>
    <p:sldId id="346" r:id="rId70"/>
    <p:sldId id="284" r:id="rId71"/>
    <p:sldId id="333" r:id="rId72"/>
    <p:sldId id="334" r:id="rId73"/>
    <p:sldId id="33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0629"/>
    <a:srgbClr val="516561"/>
    <a:srgbClr val="364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5" autoAdjust="0"/>
    <p:restoredTop sz="94660"/>
  </p:normalViewPr>
  <p:slideViewPr>
    <p:cSldViewPr snapToGrid="0">
      <p:cViewPr varScale="1">
        <p:scale>
          <a:sx n="79" d="100"/>
          <a:sy n="79" d="100"/>
        </p:scale>
        <p:origin x="528" y="84"/>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6C0D48-5544-4D1E-92ED-7D29602D5A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5A546F38-6843-4BA4-9087-99FDAC1368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09CBA5D-70F1-42C2-A064-BF256FC2CCB6}" type="datetime1">
              <a:rPr lang="en-GB" smtClean="0"/>
              <a:t>13/09/2023</a:t>
            </a:fld>
            <a:endParaRPr lang="en-GB" dirty="0"/>
          </a:p>
        </p:txBody>
      </p:sp>
      <p:sp>
        <p:nvSpPr>
          <p:cNvPr id="4" name="Footer Placeholder 3">
            <a:extLst>
              <a:ext uri="{FF2B5EF4-FFF2-40B4-BE49-F238E27FC236}">
                <a16:creationId xmlns:a16="http://schemas.microsoft.com/office/drawing/2014/main" id="{404D4C3A-831C-48BC-BBE8-779D180697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B78A2E2F-4EBC-4E26-BCA0-463636F0B3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ED2A560-1C91-4773-B7AC-4FDF7293DAA3}" type="slidenum">
              <a:rPr lang="en-GB" smtClean="0"/>
              <a:t>‹#›</a:t>
            </a:fld>
            <a:endParaRPr lang="en-GB" dirty="0"/>
          </a:p>
        </p:txBody>
      </p:sp>
    </p:spTree>
    <p:extLst>
      <p:ext uri="{BB962C8B-B14F-4D97-AF65-F5344CB8AC3E}">
        <p14:creationId xmlns:p14="http://schemas.microsoft.com/office/powerpoint/2010/main" val="167957200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21:35:10.792"/>
    </inkml:context>
    <inkml:brush xml:id="br0">
      <inkml:brushProperty name="width" value="0.35" units="cm"/>
      <inkml:brushProperty name="height" value="0.35" units="cm"/>
      <inkml:brushProperty name="color" value="#E71224"/>
    </inkml:brush>
  </inkml:definitions>
  <inkml:trace contextRef="#ctx0" brushRef="#br0">0 124 24575,'6401'0'0,"-6358"-2"0,81-15 0,7-1 0,-40 13 0,-18 1 0,141-24 0,-123 11 60,172-12 0,94 26-1545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473A957-99AC-4F47-A55D-942844093EFA}" type="datetime1">
              <a:rPr lang="en-GB" noProof="0" smtClean="0"/>
              <a:t>13/09/2023</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3F167F0-0840-1348-BFE4-C6298BBC0698}" type="slidenum">
              <a:rPr lang="en-GB" noProof="0" smtClean="0"/>
              <a:t>‹#›</a:t>
            </a:fld>
            <a:endParaRPr lang="en-GB" noProof="0" dirty="0"/>
          </a:p>
        </p:txBody>
      </p:sp>
    </p:spTree>
    <p:extLst>
      <p:ext uri="{BB962C8B-B14F-4D97-AF65-F5344CB8AC3E}">
        <p14:creationId xmlns:p14="http://schemas.microsoft.com/office/powerpoint/2010/main" val="14899047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A3F167F0-0840-1348-BFE4-C6298BBC0698}" type="slidenum">
              <a:rPr lang="en-GB" smtClean="0"/>
              <a:t>1</a:t>
            </a:fld>
            <a:endParaRPr lang="en-GB" dirty="0"/>
          </a:p>
        </p:txBody>
      </p:sp>
    </p:spTree>
    <p:extLst>
      <p:ext uri="{BB962C8B-B14F-4D97-AF65-F5344CB8AC3E}">
        <p14:creationId xmlns:p14="http://schemas.microsoft.com/office/powerpoint/2010/main" val="361245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F56125-9105-75D4-DD4E-03724D3A1D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itle 6">
            <a:extLst>
              <a:ext uri="{FF2B5EF4-FFF2-40B4-BE49-F238E27FC236}">
                <a16:creationId xmlns:a16="http://schemas.microsoft.com/office/drawing/2014/main" id="{02995370-EBFB-44BA-D42A-A721FEF9FF4C}"/>
              </a:ext>
            </a:extLst>
          </p:cNvPr>
          <p:cNvSpPr>
            <a:spLocks noGrp="1"/>
          </p:cNvSpPr>
          <p:nvPr>
            <p:ph type="title"/>
          </p:nvPr>
        </p:nvSpPr>
        <p:spPr>
          <a:xfrm>
            <a:off x="1524000" y="1979427"/>
            <a:ext cx="8070432" cy="1325563"/>
          </a:xfrm>
        </p:spPr>
        <p:txBody>
          <a:bodyPr/>
          <a:lstStyle/>
          <a:p>
            <a:r>
              <a:rPr lang="en-US"/>
              <a:t>Click to edit Master title style</a:t>
            </a:r>
            <a:endParaRPr lang="en-GB"/>
          </a:p>
        </p:txBody>
      </p:sp>
      <p:sp>
        <p:nvSpPr>
          <p:cNvPr id="8" name="Date Placeholder 7">
            <a:extLst>
              <a:ext uri="{FF2B5EF4-FFF2-40B4-BE49-F238E27FC236}">
                <a16:creationId xmlns:a16="http://schemas.microsoft.com/office/drawing/2014/main" id="{44B7E3D3-93B2-0593-1514-90947B9016FC}"/>
              </a:ext>
            </a:extLst>
          </p:cNvPr>
          <p:cNvSpPr>
            <a:spLocks noGrp="1"/>
          </p:cNvSpPr>
          <p:nvPr>
            <p:ph type="dt" sz="half" idx="10"/>
          </p:nvPr>
        </p:nvSpPr>
        <p:spPr/>
        <p:txBody>
          <a:bodyPr/>
          <a:lstStyle/>
          <a:p>
            <a:pPr rtl="0"/>
            <a:r>
              <a:rPr lang="en-US" noProof="0"/>
              <a:t>Wednesday 13th September</a:t>
            </a:r>
            <a:endParaRPr lang="en-GB" noProof="0" dirty="0"/>
          </a:p>
        </p:txBody>
      </p:sp>
      <p:sp>
        <p:nvSpPr>
          <p:cNvPr id="9" name="Footer Placeholder 8">
            <a:extLst>
              <a:ext uri="{FF2B5EF4-FFF2-40B4-BE49-F238E27FC236}">
                <a16:creationId xmlns:a16="http://schemas.microsoft.com/office/drawing/2014/main" id="{26A3325A-0D5E-28D7-131A-919103D11339}"/>
              </a:ext>
            </a:extLst>
          </p:cNvPr>
          <p:cNvSpPr>
            <a:spLocks noGrp="1"/>
          </p:cNvSpPr>
          <p:nvPr>
            <p:ph type="ftr" sz="quarter" idx="11"/>
          </p:nvPr>
        </p:nvSpPr>
        <p:spPr/>
        <p:txBody>
          <a:bodyPr/>
          <a:lstStyle/>
          <a:p>
            <a:pPr algn="l"/>
            <a:r>
              <a:rPr lang="en-GB" altLang="zh-CN" dirty="0">
                <a:solidFill>
                  <a:srgbClr val="FF0000"/>
                </a:solidFill>
              </a:rPr>
              <a:t>BEDS</a:t>
            </a:r>
            <a:r>
              <a:rPr lang="en-GB" altLang="zh-CN" dirty="0"/>
              <a:t> Learning and Teaching Excellence Conference 2023</a:t>
            </a:r>
            <a:endParaRPr lang="en-GB" dirty="0"/>
          </a:p>
        </p:txBody>
      </p:sp>
      <p:sp>
        <p:nvSpPr>
          <p:cNvPr id="10" name="Slide Number Placeholder 9">
            <a:extLst>
              <a:ext uri="{FF2B5EF4-FFF2-40B4-BE49-F238E27FC236}">
                <a16:creationId xmlns:a16="http://schemas.microsoft.com/office/drawing/2014/main" id="{D3758452-469B-46C3-33F5-D7C85EDD294C}"/>
              </a:ext>
            </a:extLst>
          </p:cNvPr>
          <p:cNvSpPr>
            <a:spLocks noGrp="1"/>
          </p:cNvSpPr>
          <p:nvPr>
            <p:ph type="sldNum" sz="quarter" idx="12"/>
          </p:nvPr>
        </p:nvSpPr>
        <p:spPr/>
        <p:txBody>
          <a:bodyPr/>
          <a:lstStyle/>
          <a:p>
            <a:pPr rtl="0"/>
            <a:fld id="{9FF96B15-8338-45D5-A943-561235072D66}" type="slidenum">
              <a:rPr lang="en-GB" noProof="0" smtClean="0"/>
              <a:t>‹#›</a:t>
            </a:fld>
            <a:endParaRPr lang="en-GB" noProof="0" dirty="0"/>
          </a:p>
        </p:txBody>
      </p:sp>
    </p:spTree>
    <p:extLst>
      <p:ext uri="{BB962C8B-B14F-4D97-AF65-F5344CB8AC3E}">
        <p14:creationId xmlns:p14="http://schemas.microsoft.com/office/powerpoint/2010/main" val="958452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50134-F2DC-1BF7-6C4D-89A0D603B87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D6EFCC-22C0-8FE1-E282-27CBCB3EFE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FD5307-4617-2843-6AD4-B45EAA0BE3A4}"/>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6C9AA786-5F8A-DD11-B058-961624D23DC3}"/>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6" name="Slide Number Placeholder 5">
            <a:extLst>
              <a:ext uri="{FF2B5EF4-FFF2-40B4-BE49-F238E27FC236}">
                <a16:creationId xmlns:a16="http://schemas.microsoft.com/office/drawing/2014/main" id="{67C68530-D014-6F36-F111-53DF19E674F5}"/>
              </a:ext>
            </a:extLst>
          </p:cNvPr>
          <p:cNvSpPr>
            <a:spLocks noGrp="1"/>
          </p:cNvSpPr>
          <p:nvPr>
            <p:ph type="sldNum" sz="quarter" idx="12"/>
          </p:nvPr>
        </p:nvSpPr>
        <p:spPr/>
        <p:txBody>
          <a:bodyPr/>
          <a:lstStyle/>
          <a:p>
            <a:pPr rtl="0"/>
            <a:fld id="{9FF96B15-8338-45D5-A943-561235072D66}" type="slidenum">
              <a:rPr lang="en-GB" noProof="0" smtClean="0"/>
              <a:t>‹#›</a:t>
            </a:fld>
            <a:endParaRPr lang="en-GB" noProof="0" dirty="0"/>
          </a:p>
        </p:txBody>
      </p:sp>
    </p:spTree>
    <p:extLst>
      <p:ext uri="{BB962C8B-B14F-4D97-AF65-F5344CB8AC3E}">
        <p14:creationId xmlns:p14="http://schemas.microsoft.com/office/powerpoint/2010/main" val="399385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AEBDB0-F0EA-BD5A-B522-8EA4B03BB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439DA4C-1CE8-855C-B83B-FB1AC6DBA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179AFD-1CCA-AD6F-94F5-F360D6C201CD}"/>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552340A7-D2BE-E14E-867F-2D8524586BF7}"/>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6" name="Slide Number Placeholder 5">
            <a:extLst>
              <a:ext uri="{FF2B5EF4-FFF2-40B4-BE49-F238E27FC236}">
                <a16:creationId xmlns:a16="http://schemas.microsoft.com/office/drawing/2014/main" id="{CC39DC15-9942-6542-43D7-A607F510261A}"/>
              </a:ext>
            </a:extLst>
          </p:cNvPr>
          <p:cNvSpPr>
            <a:spLocks noGrp="1"/>
          </p:cNvSpPr>
          <p:nvPr>
            <p:ph type="sldNum" sz="quarter" idx="12"/>
          </p:nvPr>
        </p:nvSpPr>
        <p:spPr/>
        <p:txBody>
          <a:bodyPr/>
          <a:lstStyle/>
          <a:p>
            <a:pPr rtl="0"/>
            <a:fld id="{9FF96B15-8338-45D5-A943-561235072D66}" type="slidenum">
              <a:rPr lang="en-GB" noProof="0" smtClean="0"/>
              <a:t>‹#›</a:t>
            </a:fld>
            <a:endParaRPr lang="en-GB" noProof="0" dirty="0"/>
          </a:p>
        </p:txBody>
      </p:sp>
    </p:spTree>
    <p:extLst>
      <p:ext uri="{BB962C8B-B14F-4D97-AF65-F5344CB8AC3E}">
        <p14:creationId xmlns:p14="http://schemas.microsoft.com/office/powerpoint/2010/main" val="3916963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ullets as Icons 5X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B480622-FB8F-493B-9965-971B07D752E2}"/>
              </a:ext>
            </a:extLst>
          </p:cNvPr>
          <p:cNvSpPr>
            <a:spLocks noGrp="1"/>
          </p:cNvSpPr>
          <p:nvPr>
            <p:ph type="body" sz="quarter" idx="13" hasCustomPrompt="1"/>
          </p:nvPr>
        </p:nvSpPr>
        <p:spPr>
          <a:xfrm>
            <a:off x="6792913" y="1748812"/>
            <a:ext cx="3852000" cy="720000"/>
          </a:xfrm>
          <a:prstGeom prst="roundRect">
            <a:avLst/>
          </a:prstGeom>
          <a:solidFill>
            <a:schemeClr val="bg1">
              <a:lumMod val="95000"/>
            </a:schemeClr>
          </a:solidFill>
          <a:ln w="31750">
            <a:solidFill>
              <a:schemeClr val="accent1"/>
            </a:solidFill>
          </a:ln>
        </p:spPr>
        <p:txBody>
          <a:bodyPr rtlCol="0" anchor="ctr">
            <a:normAutofit/>
          </a:bodyPr>
          <a:lstStyle>
            <a:lvl1pPr marL="0" indent="0">
              <a:buNone/>
              <a:defRPr sz="2100">
                <a:solidFill>
                  <a:schemeClr val="tx1"/>
                </a:solidFill>
              </a:defRPr>
            </a:lvl1pPr>
          </a:lstStyle>
          <a:p>
            <a:pPr lvl="0" rtl="0"/>
            <a:r>
              <a:rPr lang="en-GB" noProof="0" dirty="0"/>
              <a:t>Text Item</a:t>
            </a:r>
          </a:p>
        </p:txBody>
      </p:sp>
      <p:sp>
        <p:nvSpPr>
          <p:cNvPr id="16" name="Text Placeholder 9">
            <a:extLst>
              <a:ext uri="{FF2B5EF4-FFF2-40B4-BE49-F238E27FC236}">
                <a16:creationId xmlns:a16="http://schemas.microsoft.com/office/drawing/2014/main" id="{2C5BC223-8B87-4685-A901-71B07847E41C}"/>
              </a:ext>
            </a:extLst>
          </p:cNvPr>
          <p:cNvSpPr>
            <a:spLocks noGrp="1"/>
          </p:cNvSpPr>
          <p:nvPr>
            <p:ph type="body" sz="quarter" idx="14" hasCustomPrompt="1"/>
          </p:nvPr>
        </p:nvSpPr>
        <p:spPr>
          <a:xfrm>
            <a:off x="6792913" y="2561156"/>
            <a:ext cx="3852000" cy="720000"/>
          </a:xfrm>
          <a:prstGeom prst="roundRect">
            <a:avLst/>
          </a:prstGeom>
          <a:solidFill>
            <a:schemeClr val="bg1">
              <a:lumMod val="95000"/>
            </a:schemeClr>
          </a:solidFill>
          <a:ln w="31750">
            <a:solidFill>
              <a:schemeClr val="accent2"/>
            </a:solidFill>
          </a:ln>
        </p:spPr>
        <p:txBody>
          <a:bodyPr rtlCol="0" anchor="ctr">
            <a:normAutofit/>
          </a:bodyPr>
          <a:lstStyle>
            <a:lvl1pPr marL="0" indent="0">
              <a:buNone/>
              <a:defRPr sz="2100">
                <a:solidFill>
                  <a:schemeClr val="tx1"/>
                </a:solidFill>
              </a:defRPr>
            </a:lvl1pPr>
          </a:lstStyle>
          <a:p>
            <a:pPr lvl="0" rtl="0"/>
            <a:r>
              <a:rPr lang="en-GB" noProof="0" dirty="0"/>
              <a:t>Text Item</a:t>
            </a:r>
          </a:p>
        </p:txBody>
      </p:sp>
      <p:sp>
        <p:nvSpPr>
          <p:cNvPr id="17" name="Text Placeholder 9">
            <a:extLst>
              <a:ext uri="{FF2B5EF4-FFF2-40B4-BE49-F238E27FC236}">
                <a16:creationId xmlns:a16="http://schemas.microsoft.com/office/drawing/2014/main" id="{1AE3DDF2-FC22-4381-9763-408FEF9648BD}"/>
              </a:ext>
            </a:extLst>
          </p:cNvPr>
          <p:cNvSpPr>
            <a:spLocks noGrp="1"/>
          </p:cNvSpPr>
          <p:nvPr>
            <p:ph type="body" sz="quarter" idx="15" hasCustomPrompt="1"/>
          </p:nvPr>
        </p:nvSpPr>
        <p:spPr>
          <a:xfrm>
            <a:off x="6792913" y="3373501"/>
            <a:ext cx="3852000" cy="720000"/>
          </a:xfrm>
          <a:prstGeom prst="roundRect">
            <a:avLst/>
          </a:prstGeom>
          <a:solidFill>
            <a:schemeClr val="bg1">
              <a:lumMod val="95000"/>
            </a:schemeClr>
          </a:solidFill>
          <a:ln w="31750">
            <a:solidFill>
              <a:schemeClr val="accent3"/>
            </a:solidFill>
          </a:ln>
        </p:spPr>
        <p:txBody>
          <a:bodyPr rtlCol="0" anchor="ctr">
            <a:normAutofit/>
          </a:bodyPr>
          <a:lstStyle>
            <a:lvl1pPr marL="0" indent="0">
              <a:buNone/>
              <a:defRPr sz="2100">
                <a:solidFill>
                  <a:schemeClr val="tx1"/>
                </a:solidFill>
              </a:defRPr>
            </a:lvl1pPr>
          </a:lstStyle>
          <a:p>
            <a:pPr lvl="0" rtl="0"/>
            <a:r>
              <a:rPr lang="en-GB" noProof="0" dirty="0"/>
              <a:t>Text Item</a:t>
            </a:r>
          </a:p>
        </p:txBody>
      </p:sp>
      <p:sp>
        <p:nvSpPr>
          <p:cNvPr id="18" name="Text Placeholder 9">
            <a:extLst>
              <a:ext uri="{FF2B5EF4-FFF2-40B4-BE49-F238E27FC236}">
                <a16:creationId xmlns:a16="http://schemas.microsoft.com/office/drawing/2014/main" id="{6170A2BF-28BF-4B27-B92D-B1423601B767}"/>
              </a:ext>
            </a:extLst>
          </p:cNvPr>
          <p:cNvSpPr>
            <a:spLocks noGrp="1"/>
          </p:cNvSpPr>
          <p:nvPr>
            <p:ph type="body" sz="quarter" idx="16" hasCustomPrompt="1"/>
          </p:nvPr>
        </p:nvSpPr>
        <p:spPr>
          <a:xfrm>
            <a:off x="6792913" y="4185846"/>
            <a:ext cx="3852000" cy="720000"/>
          </a:xfrm>
          <a:prstGeom prst="roundRect">
            <a:avLst/>
          </a:prstGeom>
          <a:solidFill>
            <a:schemeClr val="bg1">
              <a:lumMod val="95000"/>
            </a:schemeClr>
          </a:solidFill>
          <a:ln w="31750">
            <a:solidFill>
              <a:schemeClr val="accent4"/>
            </a:solidFill>
          </a:ln>
        </p:spPr>
        <p:txBody>
          <a:bodyPr rtlCol="0" anchor="ctr">
            <a:normAutofit/>
          </a:bodyPr>
          <a:lstStyle>
            <a:lvl1pPr marL="0" indent="0">
              <a:buNone/>
              <a:defRPr sz="2100">
                <a:solidFill>
                  <a:schemeClr val="tx1"/>
                </a:solidFill>
              </a:defRPr>
            </a:lvl1pPr>
          </a:lstStyle>
          <a:p>
            <a:pPr lvl="0" rtl="0"/>
            <a:r>
              <a:rPr lang="en-GB" noProof="0" dirty="0"/>
              <a:t>Text Item</a:t>
            </a:r>
          </a:p>
        </p:txBody>
      </p:sp>
      <p:sp>
        <p:nvSpPr>
          <p:cNvPr id="19" name="Text Placeholder 9">
            <a:extLst>
              <a:ext uri="{FF2B5EF4-FFF2-40B4-BE49-F238E27FC236}">
                <a16:creationId xmlns:a16="http://schemas.microsoft.com/office/drawing/2014/main" id="{2DB1D08C-9D26-4EC5-B935-D6A265A2A672}"/>
              </a:ext>
            </a:extLst>
          </p:cNvPr>
          <p:cNvSpPr>
            <a:spLocks noGrp="1"/>
          </p:cNvSpPr>
          <p:nvPr>
            <p:ph type="body" sz="quarter" idx="17" hasCustomPrompt="1"/>
          </p:nvPr>
        </p:nvSpPr>
        <p:spPr>
          <a:xfrm>
            <a:off x="6792913" y="4998190"/>
            <a:ext cx="3852000" cy="720000"/>
          </a:xfrm>
          <a:prstGeom prst="roundRect">
            <a:avLst/>
          </a:prstGeom>
          <a:solidFill>
            <a:schemeClr val="bg1">
              <a:lumMod val="95000"/>
            </a:schemeClr>
          </a:solidFill>
          <a:ln w="31750">
            <a:solidFill>
              <a:schemeClr val="accent6"/>
            </a:solidFill>
          </a:ln>
        </p:spPr>
        <p:txBody>
          <a:bodyPr rtlCol="0" anchor="ctr">
            <a:normAutofit/>
          </a:bodyPr>
          <a:lstStyle>
            <a:lvl1pPr marL="0" indent="0">
              <a:buNone/>
              <a:defRPr sz="2100">
                <a:solidFill>
                  <a:schemeClr val="tx1"/>
                </a:solidFill>
              </a:defRPr>
            </a:lvl1pPr>
          </a:lstStyle>
          <a:p>
            <a:pPr lvl="0" rtl="0"/>
            <a:r>
              <a:rPr lang="en-GB" noProof="0" dirty="0"/>
              <a:t>Text Item</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rtlCol="0" anchor="ctr"/>
          <a:lstStyle>
            <a:lvl1pPr algn="l">
              <a:defRPr sz="2300" b="0" cap="none"/>
            </a:lvl1pPr>
          </a:lstStyle>
          <a:p>
            <a:pPr rtl="0"/>
            <a:r>
              <a:rPr lang="en-US" noProof="0"/>
              <a:t>Click to edit Master title style</a:t>
            </a:r>
            <a:endParaRPr lang="en-GB" noProof="0" dirty="0"/>
          </a:p>
        </p:txBody>
      </p:sp>
      <p:sp>
        <p:nvSpPr>
          <p:cNvPr id="4" name="Date Placeholder 3"/>
          <p:cNvSpPr>
            <a:spLocks noGrp="1"/>
          </p:cNvSpPr>
          <p:nvPr>
            <p:ph type="dt" sz="half" idx="10"/>
          </p:nvPr>
        </p:nvSpPr>
        <p:spPr/>
        <p:txBody>
          <a:bodyPr rtlCol="0"/>
          <a:lstStyle/>
          <a:p>
            <a:pPr rtl="0"/>
            <a:r>
              <a:rPr lang="en-US" noProof="0"/>
              <a:t>Wednesday 13th September</a:t>
            </a:r>
            <a:endParaRPr lang="en-GB" noProof="0" dirty="0"/>
          </a:p>
        </p:txBody>
      </p:sp>
      <p:sp>
        <p:nvSpPr>
          <p:cNvPr id="5" name="Footer Placeholder 4"/>
          <p:cNvSpPr>
            <a:spLocks noGrp="1"/>
          </p:cNvSpPr>
          <p:nvPr>
            <p:ph type="ftr" sz="quarter" idx="11"/>
          </p:nvPr>
        </p:nvSpPr>
        <p:spPr/>
        <p:txBody>
          <a:bodyPr rtlCol="0"/>
          <a:lstStyle/>
          <a:p>
            <a:pPr rtl="0"/>
            <a:r>
              <a:rPr lang="en-GB" altLang="zh-CN" noProof="0"/>
              <a:t>BEDS Learning and Teaching Excellence Conference 2023</a:t>
            </a:r>
            <a:endParaRPr lang="en-GB"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rtlCol="0"/>
          <a:lstStyle/>
          <a:p>
            <a:pPr rtl="0"/>
            <a:fld id="{9FF96B15-8338-45D5-A943-561235072D66}" type="slidenum">
              <a:rPr lang="en-GB" noProof="0" smtClean="0"/>
              <a:t>‹#›</a:t>
            </a:fld>
            <a:endParaRPr lang="en-GB" noProof="0" dirty="0"/>
          </a:p>
        </p:txBody>
      </p:sp>
      <p:sp>
        <p:nvSpPr>
          <p:cNvPr id="14" name="Picture Placeholder 13">
            <a:extLst>
              <a:ext uri="{FF2B5EF4-FFF2-40B4-BE49-F238E27FC236}">
                <a16:creationId xmlns:a16="http://schemas.microsoft.com/office/drawing/2014/main" id="{9DDAF6ED-5E16-4D29-98B7-FB80DB3AAFEC}"/>
              </a:ext>
            </a:extLst>
          </p:cNvPr>
          <p:cNvSpPr>
            <a:spLocks noGrp="1"/>
          </p:cNvSpPr>
          <p:nvPr>
            <p:ph type="pic" sz="quarter" idx="18" hasCustomPrompt="1"/>
          </p:nvPr>
        </p:nvSpPr>
        <p:spPr>
          <a:xfrm>
            <a:off x="5870575" y="1840504"/>
            <a:ext cx="536616" cy="536616"/>
          </a:xfrm>
        </p:spPr>
        <p:txBody>
          <a:bodyPr lIns="0" tIns="0" rIns="0" bIns="0" rtlCol="0" anchor="ctr">
            <a:normAutofit/>
          </a:bodyPr>
          <a:lstStyle>
            <a:lvl1pPr marL="0" indent="0" algn="ctr">
              <a:buNone/>
              <a:defRPr sz="1100" i="1"/>
            </a:lvl1pPr>
          </a:lstStyle>
          <a:p>
            <a:pPr rtl="0"/>
            <a:r>
              <a:rPr lang="en-GB" noProof="0" dirty="0"/>
              <a:t>Icon</a:t>
            </a:r>
          </a:p>
        </p:txBody>
      </p:sp>
      <p:sp>
        <p:nvSpPr>
          <p:cNvPr id="21" name="Picture Placeholder 13">
            <a:extLst>
              <a:ext uri="{FF2B5EF4-FFF2-40B4-BE49-F238E27FC236}">
                <a16:creationId xmlns:a16="http://schemas.microsoft.com/office/drawing/2014/main" id="{8C305CB7-F303-430E-951A-7FC6F97062AA}"/>
              </a:ext>
            </a:extLst>
          </p:cNvPr>
          <p:cNvSpPr>
            <a:spLocks noGrp="1"/>
          </p:cNvSpPr>
          <p:nvPr>
            <p:ph type="pic" sz="quarter" idx="19" hasCustomPrompt="1"/>
          </p:nvPr>
        </p:nvSpPr>
        <p:spPr>
          <a:xfrm>
            <a:off x="5870575" y="2652849"/>
            <a:ext cx="536616" cy="536616"/>
          </a:xfrm>
        </p:spPr>
        <p:txBody>
          <a:bodyPr lIns="0" tIns="0" rIns="0" bIns="0" rtlCol="0" anchor="ctr">
            <a:normAutofit/>
          </a:bodyPr>
          <a:lstStyle>
            <a:lvl1pPr marL="0" indent="0" algn="ctr">
              <a:buNone/>
              <a:defRPr sz="1100" i="1"/>
            </a:lvl1pPr>
          </a:lstStyle>
          <a:p>
            <a:pPr rtl="0"/>
            <a:r>
              <a:rPr lang="en-GB" noProof="0" dirty="0"/>
              <a:t>Icon</a:t>
            </a:r>
          </a:p>
        </p:txBody>
      </p:sp>
      <p:sp>
        <p:nvSpPr>
          <p:cNvPr id="22" name="Picture Placeholder 13">
            <a:extLst>
              <a:ext uri="{FF2B5EF4-FFF2-40B4-BE49-F238E27FC236}">
                <a16:creationId xmlns:a16="http://schemas.microsoft.com/office/drawing/2014/main" id="{84D427E5-ED69-4A46-A9B7-F4DC4466F320}"/>
              </a:ext>
            </a:extLst>
          </p:cNvPr>
          <p:cNvSpPr>
            <a:spLocks noGrp="1"/>
          </p:cNvSpPr>
          <p:nvPr>
            <p:ph type="pic" sz="quarter" idx="20" hasCustomPrompt="1"/>
          </p:nvPr>
        </p:nvSpPr>
        <p:spPr>
          <a:xfrm>
            <a:off x="5870575" y="3465194"/>
            <a:ext cx="536616" cy="536616"/>
          </a:xfrm>
        </p:spPr>
        <p:txBody>
          <a:bodyPr lIns="0" tIns="0" rIns="0" bIns="0" rtlCol="0" anchor="ctr">
            <a:normAutofit/>
          </a:bodyPr>
          <a:lstStyle>
            <a:lvl1pPr marL="0" indent="0" algn="ctr">
              <a:buNone/>
              <a:defRPr sz="1100" i="1"/>
            </a:lvl1pPr>
          </a:lstStyle>
          <a:p>
            <a:pPr rtl="0"/>
            <a:r>
              <a:rPr lang="en-GB" noProof="0" dirty="0"/>
              <a:t>Icon</a:t>
            </a:r>
          </a:p>
        </p:txBody>
      </p:sp>
      <p:sp>
        <p:nvSpPr>
          <p:cNvPr id="24" name="Picture Placeholder 13">
            <a:extLst>
              <a:ext uri="{FF2B5EF4-FFF2-40B4-BE49-F238E27FC236}">
                <a16:creationId xmlns:a16="http://schemas.microsoft.com/office/drawing/2014/main" id="{3DDA902F-61D6-4F1C-86C6-D1F5584AE8B3}"/>
              </a:ext>
            </a:extLst>
          </p:cNvPr>
          <p:cNvSpPr>
            <a:spLocks noGrp="1"/>
          </p:cNvSpPr>
          <p:nvPr>
            <p:ph type="pic" sz="quarter" idx="21" hasCustomPrompt="1"/>
          </p:nvPr>
        </p:nvSpPr>
        <p:spPr>
          <a:xfrm>
            <a:off x="5870575" y="4277539"/>
            <a:ext cx="536616" cy="536616"/>
          </a:xfrm>
        </p:spPr>
        <p:txBody>
          <a:bodyPr lIns="0" tIns="0" rIns="0" bIns="0" rtlCol="0" anchor="ctr">
            <a:normAutofit/>
          </a:bodyPr>
          <a:lstStyle>
            <a:lvl1pPr marL="0" indent="0" algn="ctr">
              <a:buNone/>
              <a:defRPr sz="1100" i="1"/>
            </a:lvl1pPr>
          </a:lstStyle>
          <a:p>
            <a:pPr rtl="0"/>
            <a:r>
              <a:rPr lang="en-GB" noProof="0" dirty="0"/>
              <a:t>Icon</a:t>
            </a:r>
          </a:p>
        </p:txBody>
      </p:sp>
      <p:sp>
        <p:nvSpPr>
          <p:cNvPr id="26" name="Picture Placeholder 13">
            <a:extLst>
              <a:ext uri="{FF2B5EF4-FFF2-40B4-BE49-F238E27FC236}">
                <a16:creationId xmlns:a16="http://schemas.microsoft.com/office/drawing/2014/main" id="{D8B6871A-9C69-4437-A5AD-A0400BAF2C6D}"/>
              </a:ext>
            </a:extLst>
          </p:cNvPr>
          <p:cNvSpPr>
            <a:spLocks noGrp="1"/>
          </p:cNvSpPr>
          <p:nvPr>
            <p:ph type="pic" sz="quarter" idx="23" hasCustomPrompt="1"/>
          </p:nvPr>
        </p:nvSpPr>
        <p:spPr>
          <a:xfrm>
            <a:off x="5870575" y="5089882"/>
            <a:ext cx="536616" cy="536616"/>
          </a:xfrm>
        </p:spPr>
        <p:txBody>
          <a:bodyPr lIns="0" tIns="0" rIns="0" bIns="0" rtlCol="0" anchor="ctr">
            <a:normAutofit/>
          </a:bodyPr>
          <a:lstStyle>
            <a:lvl1pPr marL="0" indent="0" algn="ctr">
              <a:buNone/>
              <a:defRPr sz="1100" i="1"/>
            </a:lvl1pPr>
          </a:lstStyle>
          <a:p>
            <a:pPr rtl="0"/>
            <a:r>
              <a:rPr lang="en-GB" noProof="0" dirty="0"/>
              <a:t>Icon</a:t>
            </a:r>
          </a:p>
        </p:txBody>
      </p:sp>
    </p:spTree>
    <p:extLst>
      <p:ext uri="{BB962C8B-B14F-4D97-AF65-F5344CB8AC3E}">
        <p14:creationId xmlns:p14="http://schemas.microsoft.com/office/powerpoint/2010/main" val="107453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Light">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B8ACAEC3-8D8C-3848-8630-7A0DFF3F6116}"/>
              </a:ext>
            </a:extLst>
          </p:cNvPr>
          <p:cNvSpPr>
            <a:spLocks noChangeAspect="1"/>
          </p:cNvSpPr>
          <p:nvPr userDrawn="1"/>
        </p:nvSpPr>
        <p:spPr>
          <a:xfrm>
            <a:off x="8699143" y="3702940"/>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2" name="Picture Placeholder 9">
            <a:extLst>
              <a:ext uri="{FF2B5EF4-FFF2-40B4-BE49-F238E27FC236}">
                <a16:creationId xmlns:a16="http://schemas.microsoft.com/office/drawing/2014/main" id="{CC12BEA0-F502-0646-A370-7ECF194608D0}"/>
              </a:ext>
            </a:extLst>
          </p:cNvPr>
          <p:cNvSpPr>
            <a:spLocks noGrp="1"/>
          </p:cNvSpPr>
          <p:nvPr>
            <p:ph type="pic" sz="quarter" idx="24" hasCustomPrompt="1"/>
          </p:nvPr>
        </p:nvSpPr>
        <p:spPr>
          <a:xfrm>
            <a:off x="8865103" y="3869836"/>
            <a:ext cx="929952" cy="929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sp>
        <p:nvSpPr>
          <p:cNvPr id="29" name="Oval 28">
            <a:extLst>
              <a:ext uri="{FF2B5EF4-FFF2-40B4-BE49-F238E27FC236}">
                <a16:creationId xmlns:a16="http://schemas.microsoft.com/office/drawing/2014/main" id="{D58C6160-632A-B540-A7E5-81F40CEC1FE7}"/>
              </a:ext>
            </a:extLst>
          </p:cNvPr>
          <p:cNvSpPr>
            <a:spLocks noChangeAspect="1"/>
          </p:cNvSpPr>
          <p:nvPr userDrawn="1"/>
        </p:nvSpPr>
        <p:spPr>
          <a:xfrm>
            <a:off x="6287247" y="370677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0" name="Picture Placeholder 9">
            <a:extLst>
              <a:ext uri="{FF2B5EF4-FFF2-40B4-BE49-F238E27FC236}">
                <a16:creationId xmlns:a16="http://schemas.microsoft.com/office/drawing/2014/main" id="{EB2FEBB6-C1E0-0D47-8CCC-05EE2F756590}"/>
              </a:ext>
            </a:extLst>
          </p:cNvPr>
          <p:cNvSpPr>
            <a:spLocks noGrp="1"/>
          </p:cNvSpPr>
          <p:nvPr>
            <p:ph type="pic" sz="quarter" idx="23" hasCustomPrompt="1"/>
          </p:nvPr>
        </p:nvSpPr>
        <p:spPr>
          <a:xfrm>
            <a:off x="6452271" y="3873673"/>
            <a:ext cx="929952" cy="929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sp>
        <p:nvSpPr>
          <p:cNvPr id="22" name="Oval 21">
            <a:extLst>
              <a:ext uri="{FF2B5EF4-FFF2-40B4-BE49-F238E27FC236}">
                <a16:creationId xmlns:a16="http://schemas.microsoft.com/office/drawing/2014/main" id="{7215E544-9553-AC42-B5C3-F7AE9AD6D815}"/>
              </a:ext>
            </a:extLst>
          </p:cNvPr>
          <p:cNvSpPr>
            <a:spLocks noChangeAspect="1"/>
          </p:cNvSpPr>
          <p:nvPr userDrawn="1"/>
        </p:nvSpPr>
        <p:spPr>
          <a:xfrm>
            <a:off x="8699143"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Oval 2">
            <a:extLst>
              <a:ext uri="{FF2B5EF4-FFF2-40B4-BE49-F238E27FC236}">
                <a16:creationId xmlns:a16="http://schemas.microsoft.com/office/drawing/2014/main" id="{F76E934A-C634-DF4D-992A-6E01917693AD}"/>
              </a:ext>
            </a:extLst>
          </p:cNvPr>
          <p:cNvSpPr>
            <a:spLocks noChangeAspect="1"/>
          </p:cNvSpPr>
          <p:nvPr userDrawn="1"/>
        </p:nvSpPr>
        <p:spPr>
          <a:xfrm>
            <a:off x="6289119"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rtlCol="0" anchor="ctr"/>
          <a:lstStyle>
            <a:lvl1pPr algn="l">
              <a:defRPr sz="2300" b="0" cap="none"/>
            </a:lvl1pPr>
          </a:lstStyle>
          <a:p>
            <a:pPr rtl="0"/>
            <a:r>
              <a:rPr lang="en-US" noProof="0" dirty="0"/>
              <a:t>Click to edit Master title style</a:t>
            </a:r>
            <a:endParaRPr lang="en-GB" noProof="0" dirty="0"/>
          </a:p>
        </p:txBody>
      </p:sp>
      <p:sp>
        <p:nvSpPr>
          <p:cNvPr id="4" name="Date Placeholder 3"/>
          <p:cNvSpPr>
            <a:spLocks noGrp="1"/>
          </p:cNvSpPr>
          <p:nvPr>
            <p:ph type="dt" sz="half" idx="10"/>
          </p:nvPr>
        </p:nvSpPr>
        <p:spPr/>
        <p:txBody>
          <a:bodyPr rtlCol="0"/>
          <a:lstStyle/>
          <a:p>
            <a:pPr rtl="0"/>
            <a:r>
              <a:rPr lang="en-US" noProof="0"/>
              <a:t>Wednesday 13th September</a:t>
            </a:r>
            <a:endParaRPr lang="en-GB" noProof="0" dirty="0"/>
          </a:p>
        </p:txBody>
      </p:sp>
      <p:sp>
        <p:nvSpPr>
          <p:cNvPr id="5" name="Footer Placeholder 4"/>
          <p:cNvSpPr>
            <a:spLocks noGrp="1"/>
          </p:cNvSpPr>
          <p:nvPr>
            <p:ph type="ftr" sz="quarter" idx="11"/>
          </p:nvPr>
        </p:nvSpPr>
        <p:spPr/>
        <p:txBody>
          <a:bodyPr rtlCol="0"/>
          <a:lstStyle/>
          <a:p>
            <a:pPr rtl="0"/>
            <a:r>
              <a:rPr lang="en-GB" altLang="zh-CN" noProof="0"/>
              <a:t>BEDS Learning and Teaching Excellence Conference 2023</a:t>
            </a:r>
            <a:endParaRPr lang="en-GB"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rtlCol="0"/>
          <a:lstStyle/>
          <a:p>
            <a:pPr rtl="0"/>
            <a:fld id="{9FF96B15-8338-45D5-A943-561235072D66}" type="slidenum">
              <a:rPr lang="en-GB" noProof="0" smtClean="0"/>
              <a:t>‹#›</a:t>
            </a:fld>
            <a:endParaRPr lang="en-GB"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rtlCol="0">
            <a:normAutofit/>
          </a:bodyPr>
          <a:lstStyle>
            <a:lvl1pPr marL="0" indent="0" algn="ctr">
              <a:buNone/>
              <a:defRPr sz="1200"/>
            </a:lvl1pPr>
          </a:lstStyle>
          <a:p>
            <a:pPr lvl="0" rtl="0"/>
            <a:r>
              <a:rPr lang="en-GB" noProof="0" dirty="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rtlCol="0">
            <a:normAutofit/>
          </a:bodyPr>
          <a:lstStyle>
            <a:lvl1pPr marL="0" indent="0" algn="ctr">
              <a:buNone/>
              <a:defRPr sz="1200"/>
            </a:lvl1pPr>
          </a:lstStyle>
          <a:p>
            <a:pPr lvl="0" rtl="0"/>
            <a:r>
              <a:rPr lang="en-GB" noProof="0" dirty="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rtlCol="0">
            <a:normAutofit/>
          </a:bodyPr>
          <a:lstStyle>
            <a:lvl1pPr marL="0" indent="0" algn="ctr">
              <a:buNone/>
              <a:defRPr sz="1200"/>
            </a:lvl1pPr>
          </a:lstStyle>
          <a:p>
            <a:pPr lvl="0" rtl="0"/>
            <a:r>
              <a:rPr lang="en-GB" noProof="0" dirty="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rtlCol="0">
            <a:normAutofit/>
          </a:bodyPr>
          <a:lstStyle>
            <a:lvl1pPr marL="0" indent="0" algn="ctr">
              <a:buNone/>
              <a:defRPr sz="1200"/>
            </a:lvl1pPr>
          </a:lstStyle>
          <a:p>
            <a:pPr lvl="0" rtl="0"/>
            <a:r>
              <a:rPr lang="en-GB" noProof="0" dirty="0"/>
              <a:t>Edit bullet description</a:t>
            </a:r>
          </a:p>
        </p:txBody>
      </p:sp>
      <p:sp>
        <p:nvSpPr>
          <p:cNvPr id="20" name="Picture Placeholder 9">
            <a:extLst>
              <a:ext uri="{FF2B5EF4-FFF2-40B4-BE49-F238E27FC236}">
                <a16:creationId xmlns:a16="http://schemas.microsoft.com/office/drawing/2014/main" id="{8E97E18E-0E31-B542-9578-D6E4DCD84680}"/>
              </a:ext>
            </a:extLst>
          </p:cNvPr>
          <p:cNvSpPr>
            <a:spLocks noGrp="1"/>
          </p:cNvSpPr>
          <p:nvPr>
            <p:ph type="pic" sz="quarter" idx="21" hasCustomPrompt="1"/>
          </p:nvPr>
        </p:nvSpPr>
        <p:spPr>
          <a:xfrm>
            <a:off x="6454143" y="966213"/>
            <a:ext cx="929952" cy="929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sp>
        <p:nvSpPr>
          <p:cNvPr id="24" name="Picture Placeholder 9">
            <a:extLst>
              <a:ext uri="{FF2B5EF4-FFF2-40B4-BE49-F238E27FC236}">
                <a16:creationId xmlns:a16="http://schemas.microsoft.com/office/drawing/2014/main" id="{7602DDF7-46BD-6045-BDB0-45F47B0B6A9C}"/>
              </a:ext>
            </a:extLst>
          </p:cNvPr>
          <p:cNvSpPr>
            <a:spLocks noGrp="1"/>
          </p:cNvSpPr>
          <p:nvPr>
            <p:ph type="pic" sz="quarter" idx="22" hasCustomPrompt="1"/>
          </p:nvPr>
        </p:nvSpPr>
        <p:spPr>
          <a:xfrm>
            <a:off x="8865103" y="965277"/>
            <a:ext cx="929952" cy="929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spTree>
    <p:extLst>
      <p:ext uri="{BB962C8B-B14F-4D97-AF65-F5344CB8AC3E}">
        <p14:creationId xmlns:p14="http://schemas.microsoft.com/office/powerpoint/2010/main" val="1820464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86F73ED6-3B3B-5A45-912C-FCFD7D53593C}"/>
              </a:ext>
            </a:extLst>
          </p:cNvPr>
          <p:cNvSpPr>
            <a:spLocks noChangeAspect="1"/>
          </p:cNvSpPr>
          <p:nvPr userDrawn="1"/>
        </p:nvSpPr>
        <p:spPr>
          <a:xfrm>
            <a:off x="8699143" y="3702940"/>
            <a:ext cx="1261872" cy="12618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1" name="Picture Placeholder 9">
            <a:extLst>
              <a:ext uri="{FF2B5EF4-FFF2-40B4-BE49-F238E27FC236}">
                <a16:creationId xmlns:a16="http://schemas.microsoft.com/office/drawing/2014/main" id="{B5971407-B12A-EE45-895D-769807DFC767}"/>
              </a:ext>
            </a:extLst>
          </p:cNvPr>
          <p:cNvSpPr>
            <a:spLocks noGrp="1"/>
          </p:cNvSpPr>
          <p:nvPr>
            <p:ph type="pic" sz="quarter" idx="24" hasCustomPrompt="1"/>
          </p:nvPr>
        </p:nvSpPr>
        <p:spPr>
          <a:xfrm>
            <a:off x="8865103" y="3869836"/>
            <a:ext cx="929952" cy="929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sp>
        <p:nvSpPr>
          <p:cNvPr id="22" name="Oval 21">
            <a:extLst>
              <a:ext uri="{FF2B5EF4-FFF2-40B4-BE49-F238E27FC236}">
                <a16:creationId xmlns:a16="http://schemas.microsoft.com/office/drawing/2014/main" id="{36215321-76D7-AD41-B779-DE347C617DB3}"/>
              </a:ext>
            </a:extLst>
          </p:cNvPr>
          <p:cNvSpPr>
            <a:spLocks noChangeAspect="1"/>
          </p:cNvSpPr>
          <p:nvPr userDrawn="1"/>
        </p:nvSpPr>
        <p:spPr>
          <a:xfrm>
            <a:off x="6288183" y="3706777"/>
            <a:ext cx="1261872" cy="1261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4" name="Picture Placeholder 9">
            <a:extLst>
              <a:ext uri="{FF2B5EF4-FFF2-40B4-BE49-F238E27FC236}">
                <a16:creationId xmlns:a16="http://schemas.microsoft.com/office/drawing/2014/main" id="{E61684B2-1403-BD44-80B1-6A5C0D0A3C67}"/>
              </a:ext>
            </a:extLst>
          </p:cNvPr>
          <p:cNvSpPr>
            <a:spLocks noGrp="1"/>
          </p:cNvSpPr>
          <p:nvPr>
            <p:ph type="pic" sz="quarter" idx="23" hasCustomPrompt="1"/>
          </p:nvPr>
        </p:nvSpPr>
        <p:spPr>
          <a:xfrm>
            <a:off x="6454143" y="3873673"/>
            <a:ext cx="929952" cy="929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799317"/>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799317"/>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966213"/>
            <a:ext cx="929952" cy="929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965277"/>
            <a:ext cx="929952" cy="929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rtlCol="0" anchor="ctr"/>
          <a:lstStyle>
            <a:lvl1pPr algn="l">
              <a:defRPr sz="2300" b="0" cap="none"/>
            </a:lvl1pPr>
          </a:lstStyle>
          <a:p>
            <a:pPr rtl="0"/>
            <a:r>
              <a:rPr lang="en-US" noProof="0"/>
              <a:t>Click to edit Master title style</a:t>
            </a:r>
            <a:endParaRPr lang="en-GB" noProof="0" dirty="0"/>
          </a:p>
        </p:txBody>
      </p:sp>
      <p:sp>
        <p:nvSpPr>
          <p:cNvPr id="4" name="Date Placeholder 3"/>
          <p:cNvSpPr>
            <a:spLocks noGrp="1"/>
          </p:cNvSpPr>
          <p:nvPr>
            <p:ph type="dt" sz="half" idx="10"/>
          </p:nvPr>
        </p:nvSpPr>
        <p:spPr/>
        <p:txBody>
          <a:bodyPr rtlCol="0"/>
          <a:lstStyle/>
          <a:p>
            <a:pPr rtl="0"/>
            <a:r>
              <a:rPr lang="en-US" noProof="0"/>
              <a:t>Wednesday 13th September</a:t>
            </a:r>
            <a:endParaRPr lang="en-GB" noProof="0" dirty="0"/>
          </a:p>
        </p:txBody>
      </p:sp>
      <p:sp>
        <p:nvSpPr>
          <p:cNvPr id="5" name="Footer Placeholder 4"/>
          <p:cNvSpPr>
            <a:spLocks noGrp="1"/>
          </p:cNvSpPr>
          <p:nvPr>
            <p:ph type="ftr" sz="quarter" idx="11"/>
          </p:nvPr>
        </p:nvSpPr>
        <p:spPr/>
        <p:txBody>
          <a:bodyPr rtlCol="0"/>
          <a:lstStyle/>
          <a:p>
            <a:pPr rtl="0"/>
            <a:r>
              <a:rPr lang="en-GB" altLang="zh-CN" noProof="0"/>
              <a:t>BEDS Learning and Teaching Excellence Conference 2023</a:t>
            </a:r>
            <a:endParaRPr lang="en-GB"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rtlCol="0"/>
          <a:lstStyle/>
          <a:p>
            <a:pPr rtl="0"/>
            <a:fld id="{9FF96B15-8338-45D5-A943-561235072D66}" type="slidenum">
              <a:rPr lang="en-GB" noProof="0" smtClean="0"/>
              <a:t>‹#›</a:t>
            </a:fld>
            <a:endParaRPr lang="en-GB"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rtlCol="0">
            <a:normAutofit/>
          </a:bodyPr>
          <a:lstStyle>
            <a:lvl1pPr marL="0" indent="0" algn="ctr">
              <a:buNone/>
              <a:defRPr sz="1200"/>
            </a:lvl1pPr>
          </a:lstStyle>
          <a:p>
            <a:pPr lvl="0" rtl="0"/>
            <a:r>
              <a:rPr lang="en-GB" noProof="0" dirty="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rtlCol="0">
            <a:normAutofit/>
          </a:bodyPr>
          <a:lstStyle>
            <a:lvl1pPr marL="0" indent="0" algn="ctr">
              <a:buNone/>
              <a:defRPr sz="1200"/>
            </a:lvl1pPr>
          </a:lstStyle>
          <a:p>
            <a:pPr lvl="0" rtl="0"/>
            <a:r>
              <a:rPr lang="en-GB" noProof="0" dirty="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rtlCol="0">
            <a:normAutofit/>
          </a:bodyPr>
          <a:lstStyle>
            <a:lvl1pPr marL="0" indent="0" algn="ctr">
              <a:buNone/>
              <a:defRPr sz="1200"/>
            </a:lvl1pPr>
          </a:lstStyle>
          <a:p>
            <a:pPr lvl="0" rtl="0"/>
            <a:r>
              <a:rPr lang="en-GB" noProof="0" dirty="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rtlCol="0">
            <a:normAutofit/>
          </a:bodyPr>
          <a:lstStyle>
            <a:lvl1pPr marL="0" indent="0" algn="ctr">
              <a:buNone/>
              <a:defRPr sz="1200"/>
            </a:lvl1pPr>
          </a:lstStyle>
          <a:p>
            <a:pPr lvl="0" rtl="0"/>
            <a:r>
              <a:rPr lang="en-GB" noProof="0" dirty="0"/>
              <a:t>Edit bullet description</a:t>
            </a:r>
          </a:p>
        </p:txBody>
      </p:sp>
    </p:spTree>
    <p:extLst>
      <p:ext uri="{BB962C8B-B14F-4D97-AF65-F5344CB8AC3E}">
        <p14:creationId xmlns:p14="http://schemas.microsoft.com/office/powerpoint/2010/main" val="3254131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Icon Bullets Vertical">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2234226"/>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2234226"/>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2401122"/>
            <a:ext cx="929952" cy="929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2400186"/>
            <a:ext cx="929952" cy="929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rtlCol="0" anchor="ctr"/>
          <a:lstStyle>
            <a:lvl1pPr algn="l">
              <a:defRPr sz="2300" b="0" cap="none"/>
            </a:lvl1pPr>
          </a:lstStyle>
          <a:p>
            <a:pPr rtl="0"/>
            <a:r>
              <a:rPr lang="en-US" noProof="0"/>
              <a:t>Click to edit Master title style</a:t>
            </a:r>
            <a:endParaRPr lang="en-GB" noProof="0" dirty="0"/>
          </a:p>
        </p:txBody>
      </p:sp>
      <p:sp>
        <p:nvSpPr>
          <p:cNvPr id="4" name="Date Placeholder 3"/>
          <p:cNvSpPr>
            <a:spLocks noGrp="1"/>
          </p:cNvSpPr>
          <p:nvPr>
            <p:ph type="dt" sz="half" idx="10"/>
          </p:nvPr>
        </p:nvSpPr>
        <p:spPr/>
        <p:txBody>
          <a:bodyPr rtlCol="0"/>
          <a:lstStyle/>
          <a:p>
            <a:pPr rtl="0"/>
            <a:r>
              <a:rPr lang="en-US" noProof="0"/>
              <a:t>Wednesday 13th September</a:t>
            </a:r>
            <a:endParaRPr lang="en-GB" noProof="0" dirty="0"/>
          </a:p>
        </p:txBody>
      </p:sp>
      <p:sp>
        <p:nvSpPr>
          <p:cNvPr id="5" name="Footer Placeholder 4"/>
          <p:cNvSpPr>
            <a:spLocks noGrp="1"/>
          </p:cNvSpPr>
          <p:nvPr>
            <p:ph type="ftr" sz="quarter" idx="11"/>
          </p:nvPr>
        </p:nvSpPr>
        <p:spPr/>
        <p:txBody>
          <a:bodyPr rtlCol="0"/>
          <a:lstStyle/>
          <a:p>
            <a:pPr rtl="0"/>
            <a:r>
              <a:rPr lang="en-GB" altLang="zh-CN" noProof="0"/>
              <a:t>BEDS Learning and Teaching Excellence Conference 2023</a:t>
            </a:r>
            <a:endParaRPr lang="en-GB"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rtlCol="0"/>
          <a:lstStyle/>
          <a:p>
            <a:pPr rtl="0"/>
            <a:fld id="{9FF96B15-8338-45D5-A943-561235072D66}" type="slidenum">
              <a:rPr lang="en-GB" noProof="0" smtClean="0"/>
              <a:t>‹#›</a:t>
            </a:fld>
            <a:endParaRPr lang="en-GB"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3785996"/>
            <a:ext cx="2325688" cy="1503455"/>
          </a:xfrm>
        </p:spPr>
        <p:txBody>
          <a:bodyPr rtlCol="0">
            <a:noAutofit/>
          </a:bodyPr>
          <a:lstStyle>
            <a:lvl1pPr marL="0" indent="0" algn="ctr">
              <a:buNone/>
              <a:defRPr sz="1200"/>
            </a:lvl1pPr>
          </a:lstStyle>
          <a:p>
            <a:pPr lvl="0" rtl="0"/>
            <a:r>
              <a:rPr lang="en-GB" noProof="0" dirty="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3785996"/>
            <a:ext cx="2325688" cy="1503455"/>
          </a:xfrm>
        </p:spPr>
        <p:txBody>
          <a:bodyPr rtlCol="0">
            <a:noAutofit/>
          </a:bodyPr>
          <a:lstStyle>
            <a:lvl1pPr marL="0" indent="0" algn="ctr">
              <a:buNone/>
              <a:defRPr sz="1200"/>
            </a:lvl1pPr>
          </a:lstStyle>
          <a:p>
            <a:pPr lvl="0" rtl="0"/>
            <a:r>
              <a:rPr lang="en-GB" noProof="0" dirty="0"/>
              <a:t>Edit bullet description</a:t>
            </a:r>
          </a:p>
        </p:txBody>
      </p:sp>
    </p:spTree>
    <p:extLst>
      <p:ext uri="{BB962C8B-B14F-4D97-AF65-F5344CB8AC3E}">
        <p14:creationId xmlns:p14="http://schemas.microsoft.com/office/powerpoint/2010/main" val="2465061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 Icon Bullets Horizontal">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625DE42-6A2A-D745-B1F8-2AF2793533BE}"/>
              </a:ext>
            </a:extLst>
          </p:cNvPr>
          <p:cNvSpPr>
            <a:spLocks noChangeAspect="1"/>
          </p:cNvSpPr>
          <p:nvPr userDrawn="1"/>
        </p:nvSpPr>
        <p:spPr>
          <a:xfrm>
            <a:off x="8404601" y="3981394"/>
            <a:ext cx="1042415" cy="10424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3" name="Picture Placeholder 9">
            <a:extLst>
              <a:ext uri="{FF2B5EF4-FFF2-40B4-BE49-F238E27FC236}">
                <a16:creationId xmlns:a16="http://schemas.microsoft.com/office/drawing/2014/main" id="{A87D37E3-62A9-1F44-8520-EBED16BF1C0F}"/>
              </a:ext>
            </a:extLst>
          </p:cNvPr>
          <p:cNvSpPr>
            <a:spLocks noGrp="1"/>
          </p:cNvSpPr>
          <p:nvPr>
            <p:ph type="pic" sz="quarter" idx="24" hasCustomPrompt="1"/>
          </p:nvPr>
        </p:nvSpPr>
        <p:spPr>
          <a:xfrm>
            <a:off x="8535100" y="4123125"/>
            <a:ext cx="781417" cy="758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sp>
        <p:nvSpPr>
          <p:cNvPr id="29" name="Oval 28">
            <a:extLst>
              <a:ext uri="{FF2B5EF4-FFF2-40B4-BE49-F238E27FC236}">
                <a16:creationId xmlns:a16="http://schemas.microsoft.com/office/drawing/2014/main" id="{75F8797D-AFBD-534A-AC82-DE2B7BAECE83}"/>
              </a:ext>
            </a:extLst>
          </p:cNvPr>
          <p:cNvSpPr>
            <a:spLocks noChangeAspect="1"/>
          </p:cNvSpPr>
          <p:nvPr userDrawn="1"/>
        </p:nvSpPr>
        <p:spPr>
          <a:xfrm>
            <a:off x="8404601" y="1932281"/>
            <a:ext cx="1042415" cy="10424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0" name="Picture Placeholder 9">
            <a:extLst>
              <a:ext uri="{FF2B5EF4-FFF2-40B4-BE49-F238E27FC236}">
                <a16:creationId xmlns:a16="http://schemas.microsoft.com/office/drawing/2014/main" id="{EFE809D2-16A3-B143-BC10-FEC397E62C62}"/>
              </a:ext>
            </a:extLst>
          </p:cNvPr>
          <p:cNvSpPr>
            <a:spLocks noGrp="1"/>
          </p:cNvSpPr>
          <p:nvPr>
            <p:ph type="pic" sz="quarter" idx="23" hasCustomPrompt="1"/>
          </p:nvPr>
        </p:nvSpPr>
        <p:spPr>
          <a:xfrm>
            <a:off x="8535100" y="2074012"/>
            <a:ext cx="781417" cy="758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rtlCol="0" anchor="ctr"/>
          <a:lstStyle>
            <a:lvl1pPr algn="l">
              <a:defRPr sz="2300" b="0" cap="none"/>
            </a:lvl1pPr>
          </a:lstStyle>
          <a:p>
            <a:pPr rtl="0"/>
            <a:r>
              <a:rPr lang="en-US" noProof="0"/>
              <a:t>Click to edit Master title style</a:t>
            </a:r>
            <a:endParaRPr lang="en-GB" noProof="0" dirty="0"/>
          </a:p>
        </p:txBody>
      </p:sp>
      <p:sp>
        <p:nvSpPr>
          <p:cNvPr id="4" name="Date Placeholder 3"/>
          <p:cNvSpPr>
            <a:spLocks noGrp="1"/>
          </p:cNvSpPr>
          <p:nvPr>
            <p:ph type="dt" sz="half" idx="10"/>
          </p:nvPr>
        </p:nvSpPr>
        <p:spPr/>
        <p:txBody>
          <a:bodyPr rtlCol="0"/>
          <a:lstStyle/>
          <a:p>
            <a:pPr rtl="0"/>
            <a:r>
              <a:rPr lang="en-US" noProof="0"/>
              <a:t>Wednesday 13th September</a:t>
            </a:r>
            <a:endParaRPr lang="en-GB" noProof="0" dirty="0"/>
          </a:p>
        </p:txBody>
      </p:sp>
      <p:sp>
        <p:nvSpPr>
          <p:cNvPr id="5" name="Footer Placeholder 4"/>
          <p:cNvSpPr>
            <a:spLocks noGrp="1"/>
          </p:cNvSpPr>
          <p:nvPr>
            <p:ph type="ftr" sz="quarter" idx="11"/>
          </p:nvPr>
        </p:nvSpPr>
        <p:spPr/>
        <p:txBody>
          <a:bodyPr rtlCol="0"/>
          <a:lstStyle/>
          <a:p>
            <a:pPr rtl="0"/>
            <a:r>
              <a:rPr lang="en-GB" altLang="zh-CN" noProof="0"/>
              <a:t>BEDS Learning and Teaching Excellence Conference 2023</a:t>
            </a:r>
            <a:endParaRPr lang="en-GB"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rtlCol="0"/>
          <a:lstStyle/>
          <a:p>
            <a:pPr rtl="0"/>
            <a:fld id="{9FF96B15-8338-45D5-A943-561235072D66}" type="slidenum">
              <a:rPr lang="en-GB" noProof="0" smtClean="0"/>
              <a:t>‹#›</a:t>
            </a:fld>
            <a:endParaRPr lang="en-GB"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6189670" y="1840992"/>
            <a:ext cx="2095046" cy="1225056"/>
          </a:xfrm>
        </p:spPr>
        <p:txBody>
          <a:bodyPr rtlCol="0" anchor="ctr">
            <a:noAutofit/>
          </a:bodyPr>
          <a:lstStyle>
            <a:lvl1pPr marL="0" indent="0" algn="l">
              <a:buNone/>
              <a:defRPr sz="1200"/>
            </a:lvl1pPr>
          </a:lstStyle>
          <a:p>
            <a:pPr lvl="0" rtl="0"/>
            <a:r>
              <a:rPr lang="en-GB" noProof="0" dirty="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9519533" y="1840992"/>
            <a:ext cx="2095046" cy="1225056"/>
          </a:xfrm>
        </p:spPr>
        <p:txBody>
          <a:bodyPr rtlCol="0" anchor="ctr">
            <a:noAutofit/>
          </a:bodyPr>
          <a:lstStyle>
            <a:lvl1pPr marL="0" indent="0" algn="l">
              <a:buNone/>
              <a:defRPr sz="1200"/>
            </a:lvl1pPr>
          </a:lstStyle>
          <a:p>
            <a:pPr lvl="0" rtl="0"/>
            <a:r>
              <a:rPr lang="en-GB" noProof="0" dirty="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6189670" y="3891529"/>
            <a:ext cx="2095046" cy="1222144"/>
          </a:xfrm>
        </p:spPr>
        <p:txBody>
          <a:bodyPr rtlCol="0" anchor="ctr">
            <a:noAutofit/>
          </a:bodyPr>
          <a:lstStyle>
            <a:lvl1pPr marL="0" indent="0" algn="l">
              <a:buNone/>
              <a:defRPr sz="1200"/>
            </a:lvl1pPr>
          </a:lstStyle>
          <a:p>
            <a:pPr lvl="0" rtl="0"/>
            <a:r>
              <a:rPr lang="en-GB" noProof="0" dirty="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9519533" y="3891529"/>
            <a:ext cx="2095046" cy="1222144"/>
          </a:xfrm>
        </p:spPr>
        <p:txBody>
          <a:bodyPr rtlCol="0" anchor="ctr">
            <a:noAutofit/>
          </a:bodyPr>
          <a:lstStyle>
            <a:lvl1pPr marL="0" indent="0" algn="l">
              <a:buNone/>
              <a:defRPr sz="1200"/>
            </a:lvl1pPr>
          </a:lstStyle>
          <a:p>
            <a:pPr lvl="0" rtl="0"/>
            <a:r>
              <a:rPr lang="en-GB" noProof="0" dirty="0"/>
              <a:t>Edit bullet description</a:t>
            </a:r>
          </a:p>
        </p:txBody>
      </p:sp>
      <p:sp>
        <p:nvSpPr>
          <p:cNvPr id="20" name="Oval 19">
            <a:extLst>
              <a:ext uri="{FF2B5EF4-FFF2-40B4-BE49-F238E27FC236}">
                <a16:creationId xmlns:a16="http://schemas.microsoft.com/office/drawing/2014/main" id="{73963115-25B3-494B-9A13-AC92EFE94C09}"/>
              </a:ext>
            </a:extLst>
          </p:cNvPr>
          <p:cNvSpPr>
            <a:spLocks noChangeAspect="1"/>
          </p:cNvSpPr>
          <p:nvPr userDrawn="1"/>
        </p:nvSpPr>
        <p:spPr>
          <a:xfrm>
            <a:off x="5070995" y="1932281"/>
            <a:ext cx="1042415" cy="1042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1" name="Picture Placeholder 9">
            <a:extLst>
              <a:ext uri="{FF2B5EF4-FFF2-40B4-BE49-F238E27FC236}">
                <a16:creationId xmlns:a16="http://schemas.microsoft.com/office/drawing/2014/main" id="{3C759269-D6E6-2B41-8BEE-8B5AFB809B6A}"/>
              </a:ext>
            </a:extLst>
          </p:cNvPr>
          <p:cNvSpPr>
            <a:spLocks noGrp="1"/>
          </p:cNvSpPr>
          <p:nvPr>
            <p:ph type="pic" sz="quarter" idx="21" hasCustomPrompt="1"/>
          </p:nvPr>
        </p:nvSpPr>
        <p:spPr>
          <a:xfrm>
            <a:off x="5201494" y="2074012"/>
            <a:ext cx="781417" cy="758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sp>
        <p:nvSpPr>
          <p:cNvPr id="22" name="Oval 21">
            <a:extLst>
              <a:ext uri="{FF2B5EF4-FFF2-40B4-BE49-F238E27FC236}">
                <a16:creationId xmlns:a16="http://schemas.microsoft.com/office/drawing/2014/main" id="{43E569D5-DC38-7C46-95CD-ACFBFBF591A2}"/>
              </a:ext>
            </a:extLst>
          </p:cNvPr>
          <p:cNvSpPr>
            <a:spLocks noChangeAspect="1"/>
          </p:cNvSpPr>
          <p:nvPr userDrawn="1"/>
        </p:nvSpPr>
        <p:spPr>
          <a:xfrm>
            <a:off x="5070995" y="3981394"/>
            <a:ext cx="1042415" cy="10424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4" name="Picture Placeholder 9">
            <a:extLst>
              <a:ext uri="{FF2B5EF4-FFF2-40B4-BE49-F238E27FC236}">
                <a16:creationId xmlns:a16="http://schemas.microsoft.com/office/drawing/2014/main" id="{E8396DFD-D667-2648-9BE4-6237690F7999}"/>
              </a:ext>
            </a:extLst>
          </p:cNvPr>
          <p:cNvSpPr>
            <a:spLocks noGrp="1"/>
          </p:cNvSpPr>
          <p:nvPr>
            <p:ph type="pic" sz="quarter" idx="22" hasCustomPrompt="1"/>
          </p:nvPr>
        </p:nvSpPr>
        <p:spPr>
          <a:xfrm>
            <a:off x="5201494" y="4123125"/>
            <a:ext cx="781417" cy="758952"/>
          </a:xfrm>
          <a:prstGeom prst="ellipse">
            <a:avLst/>
          </a:prstGeom>
          <a:noFill/>
          <a:effectLst/>
        </p:spPr>
        <p:txBody>
          <a:bodyPr rtlCol="0" anchor="ctr">
            <a:normAutofit/>
          </a:bodyPr>
          <a:lstStyle>
            <a:lvl1pPr marL="0" indent="0" algn="ctr">
              <a:buNone/>
              <a:defRPr sz="1200" i="1"/>
            </a:lvl1pPr>
          </a:lstStyle>
          <a:p>
            <a:pPr rtl="0"/>
            <a:r>
              <a:rPr lang="en-GB" noProof="0" dirty="0"/>
              <a:t>Select icon</a:t>
            </a:r>
          </a:p>
        </p:txBody>
      </p:sp>
    </p:spTree>
    <p:extLst>
      <p:ext uri="{BB962C8B-B14F-4D97-AF65-F5344CB8AC3E}">
        <p14:creationId xmlns:p14="http://schemas.microsoft.com/office/powerpoint/2010/main" val="2929901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rtlCol="0" anchor="b">
            <a:normAutofit/>
          </a:bodyPr>
          <a:lstStyle>
            <a:lvl1pPr algn="l">
              <a:defRPr sz="2300" b="0"/>
            </a:lvl1pPr>
          </a:lstStyle>
          <a:p>
            <a:pPr rtl="0"/>
            <a:r>
              <a:rPr lang="en-US" noProof="0"/>
              <a:t>Click to edit Master title style</a:t>
            </a:r>
            <a:endParaRPr lang="en-GB" noProof="0" dirty="0"/>
          </a:p>
        </p:txBody>
      </p:sp>
      <p:sp>
        <p:nvSpPr>
          <p:cNvPr id="22" name="Picture Placeholder 21">
            <a:extLst>
              <a:ext uri="{FF2B5EF4-FFF2-40B4-BE49-F238E27FC236}">
                <a16:creationId xmlns:a16="http://schemas.microsoft.com/office/drawing/2014/main" id="{215A5A73-8E13-4E38-8362-0A09BA944115}"/>
              </a:ext>
            </a:extLst>
          </p:cNvPr>
          <p:cNvSpPr>
            <a:spLocks noGrp="1"/>
          </p:cNvSpPr>
          <p:nvPr>
            <p:ph type="pic" idx="1"/>
          </p:nvPr>
        </p:nvSpPr>
        <p:spPr>
          <a:xfrm>
            <a:off x="6058861" y="478881"/>
            <a:ext cx="5582675" cy="5908526"/>
          </a:xfrm>
          <a:custGeom>
            <a:avLst/>
            <a:gdLst>
              <a:gd name="connsiteX0" fmla="*/ 10816 w 5582675"/>
              <a:gd name="connsiteY0" fmla="*/ 0 h 5908526"/>
              <a:gd name="connsiteX1" fmla="*/ 5582675 w 5582675"/>
              <a:gd name="connsiteY1" fmla="*/ 0 h 5908526"/>
              <a:gd name="connsiteX2" fmla="*/ 5582675 w 5582675"/>
              <a:gd name="connsiteY2" fmla="*/ 5908526 h 5908526"/>
              <a:gd name="connsiteX3" fmla="*/ 0 w 5582675"/>
              <a:gd name="connsiteY3" fmla="*/ 5908526 h 5908526"/>
              <a:gd name="connsiteX4" fmla="*/ 30693 w 5582675"/>
              <a:gd name="connsiteY4" fmla="*/ 5722836 h 5908526"/>
              <a:gd name="connsiteX5" fmla="*/ 223682 w 5582675"/>
              <a:gd name="connsiteY5" fmla="*/ 2921544 h 5908526"/>
              <a:gd name="connsiteX6" fmla="*/ 30693 w 5582675"/>
              <a:gd name="connsiteY6" fmla="*/ 120253 h 590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2675" h="5908526">
                <a:moveTo>
                  <a:pt x="10816" y="0"/>
                </a:moveTo>
                <a:lnTo>
                  <a:pt x="5582675" y="0"/>
                </a:lnTo>
                <a:lnTo>
                  <a:pt x="5582675" y="5908526"/>
                </a:lnTo>
                <a:lnTo>
                  <a:pt x="0" y="5908526"/>
                </a:lnTo>
                <a:lnTo>
                  <a:pt x="30693" y="5722836"/>
                </a:lnTo>
                <a:cubicBezTo>
                  <a:pt x="153771" y="4890115"/>
                  <a:pt x="223682" y="3935837"/>
                  <a:pt x="223682" y="2921544"/>
                </a:cubicBezTo>
                <a:cubicBezTo>
                  <a:pt x="223682" y="1907252"/>
                  <a:pt x="153771" y="952973"/>
                  <a:pt x="30693" y="120253"/>
                </a:cubicBezTo>
                <a:close/>
              </a:path>
            </a:pathLst>
          </a:custGeom>
          <a:effectLst/>
        </p:spPr>
        <p:txBody>
          <a:bodyPr wrap="square" rtlCol="0" anchor="ctr">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n-GB" noProof="0" dirty="0"/>
          </a:p>
        </p:txBody>
      </p:sp>
      <p:sp>
        <p:nvSpPr>
          <p:cNvPr id="4" name="Text Placeholder 3"/>
          <p:cNvSpPr>
            <a:spLocks noGrp="1"/>
          </p:cNvSpPr>
          <p:nvPr>
            <p:ph type="body" sz="half" idx="2"/>
          </p:nvPr>
        </p:nvSpPr>
        <p:spPr bwMode="gray">
          <a:xfrm>
            <a:off x="1154955" y="3657600"/>
            <a:ext cx="3859212" cy="1371600"/>
          </a:xfrm>
        </p:spPr>
        <p:txBody>
          <a:bodyPr rtlCol="0">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p>
            <a:pPr rtl="0"/>
            <a:r>
              <a:rPr lang="en-US" noProof="0"/>
              <a:t>Wednesday 13th September</a:t>
            </a:r>
            <a:endParaRPr lang="en-GB" noProof="0" dirty="0"/>
          </a:p>
        </p:txBody>
      </p:sp>
      <p:sp>
        <p:nvSpPr>
          <p:cNvPr id="6" name="Footer Placeholder 5"/>
          <p:cNvSpPr>
            <a:spLocks noGrp="1"/>
          </p:cNvSpPr>
          <p:nvPr>
            <p:ph type="ftr" sz="quarter" idx="11"/>
          </p:nvPr>
        </p:nvSpPr>
        <p:spPr/>
        <p:txBody>
          <a:bodyPr rtlCol="0"/>
          <a:lstStyle/>
          <a:p>
            <a:pPr rtl="0"/>
            <a:r>
              <a:rPr lang="en-GB" altLang="zh-CN" noProof="0"/>
              <a:t>BEDS Learning and Teaching Excellence Conference 2023</a:t>
            </a:r>
            <a:endParaRPr lang="en-GB"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rtlCol="0"/>
          <a:lstStyle/>
          <a:p>
            <a:pPr rtl="0"/>
            <a:fld id="{9FF96B15-8338-45D5-A943-561235072D66}" type="slidenum">
              <a:rPr lang="en-GB" noProof="0" smtClean="0"/>
              <a:t>‹#›</a:t>
            </a:fld>
            <a:endParaRPr lang="en-GB" noProof="0" dirty="0"/>
          </a:p>
        </p:txBody>
      </p:sp>
    </p:spTree>
    <p:extLst>
      <p:ext uri="{BB962C8B-B14F-4D97-AF65-F5344CB8AC3E}">
        <p14:creationId xmlns:p14="http://schemas.microsoft.com/office/powerpoint/2010/main" val="4183431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Content Placeholder 10">
            <a:extLst>
              <a:ext uri="{FF2B5EF4-FFF2-40B4-BE49-F238E27FC236}">
                <a16:creationId xmlns:a16="http://schemas.microsoft.com/office/drawing/2014/main" id="{B50BDD93-02DA-4B21-9556-FA8B9894F903}"/>
              </a:ext>
            </a:extLst>
          </p:cNvPr>
          <p:cNvSpPr>
            <a:spLocks noGrp="1"/>
          </p:cNvSpPr>
          <p:nvPr>
            <p:ph sz="quarter" idx="13"/>
          </p:nvPr>
        </p:nvSpPr>
        <p:spPr>
          <a:xfrm>
            <a:off x="6058861" y="478880"/>
            <a:ext cx="5582675" cy="5900239"/>
          </a:xfrm>
          <a:custGeom>
            <a:avLst/>
            <a:gdLst>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0 w 5582675"/>
              <a:gd name="connsiteY4" fmla="*/ 0 h 5900239"/>
              <a:gd name="connsiteX0" fmla="*/ 3501 w 5586176"/>
              <a:gd name="connsiteY0" fmla="*/ 0 h 5900239"/>
              <a:gd name="connsiteX1" fmla="*/ 5586176 w 5586176"/>
              <a:gd name="connsiteY1" fmla="*/ 0 h 5900239"/>
              <a:gd name="connsiteX2" fmla="*/ 5586176 w 5586176"/>
              <a:gd name="connsiteY2" fmla="*/ 5900239 h 5900239"/>
              <a:gd name="connsiteX3" fmla="*/ 3501 w 5586176"/>
              <a:gd name="connsiteY3" fmla="*/ 5900239 h 5900239"/>
              <a:gd name="connsiteX4" fmla="*/ 0 w 5586176"/>
              <a:gd name="connsiteY4" fmla="*/ 3615600 h 5900239"/>
              <a:gd name="connsiteX5" fmla="*/ 3501 w 5586176"/>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0 w 5582675"/>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47299 w 5582675"/>
              <a:gd name="connsiteY5" fmla="*/ 24756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1173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5237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2675" h="5900239">
                <a:moveTo>
                  <a:pt x="0" y="0"/>
                </a:moveTo>
                <a:lnTo>
                  <a:pt x="5582675" y="0"/>
                </a:lnTo>
                <a:lnTo>
                  <a:pt x="5582675" y="5900239"/>
                </a:lnTo>
                <a:lnTo>
                  <a:pt x="0" y="5900239"/>
                </a:lnTo>
                <a:cubicBezTo>
                  <a:pt x="14285" y="5817931"/>
                  <a:pt x="34284" y="5741338"/>
                  <a:pt x="42854" y="5653315"/>
                </a:cubicBezTo>
                <a:cubicBezTo>
                  <a:pt x="145724" y="4908883"/>
                  <a:pt x="181919" y="4332092"/>
                  <a:pt x="220019" y="3442880"/>
                </a:cubicBezTo>
                <a:cubicBezTo>
                  <a:pt x="221712" y="2333747"/>
                  <a:pt x="182766" y="1285573"/>
                  <a:pt x="47299" y="247560"/>
                </a:cubicBezTo>
                <a:lnTo>
                  <a:pt x="0" y="0"/>
                </a:lnTo>
                <a:close/>
              </a:path>
            </a:pathLst>
          </a:custGeo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2" name="Title 1"/>
          <p:cNvSpPr>
            <a:spLocks noGrp="1"/>
          </p:cNvSpPr>
          <p:nvPr>
            <p:ph type="title"/>
          </p:nvPr>
        </p:nvSpPr>
        <p:spPr>
          <a:xfrm>
            <a:off x="1153907" y="1693332"/>
            <a:ext cx="3860260" cy="1735668"/>
          </a:xfrm>
        </p:spPr>
        <p:txBody>
          <a:bodyPr rtlCol="0" anchor="b">
            <a:normAutofit/>
          </a:bodyPr>
          <a:lstStyle>
            <a:lvl1pPr algn="l">
              <a:defRPr sz="2300" b="0"/>
            </a:lvl1pPr>
          </a:lstStyle>
          <a:p>
            <a:pPr rtl="0"/>
            <a:r>
              <a:rPr lang="en-US" noProof="0"/>
              <a:t>Click to edit Master title style</a:t>
            </a:r>
            <a:endParaRPr lang="en-GB" noProof="0" dirty="0"/>
          </a:p>
        </p:txBody>
      </p:sp>
      <p:sp>
        <p:nvSpPr>
          <p:cNvPr id="4" name="Text Placeholder 3"/>
          <p:cNvSpPr>
            <a:spLocks noGrp="1"/>
          </p:cNvSpPr>
          <p:nvPr>
            <p:ph type="body" sz="half" idx="2"/>
          </p:nvPr>
        </p:nvSpPr>
        <p:spPr bwMode="gray">
          <a:xfrm>
            <a:off x="1154955" y="3657600"/>
            <a:ext cx="3859212" cy="1371600"/>
          </a:xfrm>
        </p:spPr>
        <p:txBody>
          <a:bodyPr rtlCol="0">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p>
            <a:pPr rtl="0"/>
            <a:r>
              <a:rPr lang="en-US" noProof="0"/>
              <a:t>Wednesday 13th September</a:t>
            </a:r>
            <a:endParaRPr lang="en-GB" noProof="0" dirty="0"/>
          </a:p>
        </p:txBody>
      </p:sp>
      <p:sp>
        <p:nvSpPr>
          <p:cNvPr id="6" name="Footer Placeholder 5"/>
          <p:cNvSpPr>
            <a:spLocks noGrp="1"/>
          </p:cNvSpPr>
          <p:nvPr>
            <p:ph type="ftr" sz="quarter" idx="11"/>
          </p:nvPr>
        </p:nvSpPr>
        <p:spPr/>
        <p:txBody>
          <a:bodyPr rtlCol="0"/>
          <a:lstStyle/>
          <a:p>
            <a:pPr rtl="0"/>
            <a:r>
              <a:rPr lang="en-GB" altLang="zh-CN" noProof="0"/>
              <a:t>BEDS Learning and Teaching Excellence Conference 2023</a:t>
            </a:r>
            <a:endParaRPr lang="en-GB"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rtlCol="0"/>
          <a:lstStyle/>
          <a:p>
            <a:pPr rtl="0"/>
            <a:fld id="{9FF96B15-8338-45D5-A943-561235072D66}" type="slidenum">
              <a:rPr lang="en-GB" noProof="0" smtClean="0"/>
              <a:t>‹#›</a:t>
            </a:fld>
            <a:endParaRPr lang="en-GB" noProof="0" dirty="0"/>
          </a:p>
        </p:txBody>
      </p:sp>
    </p:spTree>
    <p:extLst>
      <p:ext uri="{BB962C8B-B14F-4D97-AF65-F5344CB8AC3E}">
        <p14:creationId xmlns:p14="http://schemas.microsoft.com/office/powerpoint/2010/main" val="339773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070F5-40C4-D30D-689D-40C07C0E0B95}"/>
              </a:ext>
            </a:extLst>
          </p:cNvPr>
          <p:cNvSpPr>
            <a:spLocks noGrp="1"/>
          </p:cNvSpPr>
          <p:nvPr>
            <p:ph type="title"/>
          </p:nvPr>
        </p:nvSpPr>
        <p:spPr/>
        <p:txBody>
          <a:bodyPr/>
          <a:lstStyle>
            <a:lvl1pPr>
              <a:defRPr b="1">
                <a:latin typeface="Century Gothic" panose="020B0502020202020204" pitchFamily="34"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4E9995-20BC-F909-11F5-3403B04AF042}"/>
              </a:ext>
            </a:extLst>
          </p:cNvPr>
          <p:cNvSpPr>
            <a:spLocks noGrp="1"/>
          </p:cNvSpPr>
          <p:nvPr>
            <p:ph idx="1"/>
          </p:nvPr>
        </p:nvSpPr>
        <p:spPr>
          <a:xfrm>
            <a:off x="1162212" y="1825625"/>
            <a:ext cx="10191588" cy="4351338"/>
          </a:xfrm>
        </p:spPr>
        <p:txBody>
          <a:bodyPr/>
          <a:lstStyle>
            <a:lvl1pPr>
              <a:defRPr sz="3600"/>
            </a:lvl1pPr>
            <a:lvl2pPr>
              <a:defRPr sz="3200"/>
            </a:lvl2pPr>
            <a:lvl3pPr>
              <a:defRPr sz="28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365BDFC6-11F6-E3E5-10A3-B3D0A269DF03}"/>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7DDFAD52-F1B9-A58A-AFC7-B0E33913E00E}"/>
              </a:ext>
            </a:extLst>
          </p:cNvPr>
          <p:cNvSpPr>
            <a:spLocks noGrp="1"/>
          </p:cNvSpPr>
          <p:nvPr>
            <p:ph type="ftr" sz="quarter" idx="11"/>
          </p:nvPr>
        </p:nvSpPr>
        <p:spPr/>
        <p:txBody>
          <a:bodyPr/>
          <a:lstStyle/>
          <a:p>
            <a:pPr algn="l"/>
            <a:r>
              <a:rPr lang="en-GB" altLang="zh-CN" dirty="0">
                <a:solidFill>
                  <a:srgbClr val="FF0000"/>
                </a:solidFill>
              </a:rPr>
              <a:t>BEDS</a:t>
            </a:r>
            <a:r>
              <a:rPr lang="en-GB" altLang="zh-CN" dirty="0"/>
              <a:t> Learning and Teaching Excellence Conference 2023</a:t>
            </a:r>
            <a:endParaRPr lang="en-GB" dirty="0"/>
          </a:p>
        </p:txBody>
      </p:sp>
      <p:sp>
        <p:nvSpPr>
          <p:cNvPr id="6" name="Slide Number Placeholder 5">
            <a:extLst>
              <a:ext uri="{FF2B5EF4-FFF2-40B4-BE49-F238E27FC236}">
                <a16:creationId xmlns:a16="http://schemas.microsoft.com/office/drawing/2014/main" id="{B79BE485-6557-BFAC-2CC9-76790A6957CD}"/>
              </a:ext>
            </a:extLst>
          </p:cNvPr>
          <p:cNvSpPr>
            <a:spLocks noGrp="1"/>
          </p:cNvSpPr>
          <p:nvPr>
            <p:ph type="sldNum" sz="quarter" idx="12"/>
          </p:nvPr>
        </p:nvSpPr>
        <p:spPr>
          <a:xfrm>
            <a:off x="10755086" y="6356350"/>
            <a:ext cx="598714" cy="365125"/>
          </a:xfrm>
        </p:spPr>
        <p:txBody>
          <a:bodyPr/>
          <a:lstStyle/>
          <a:p>
            <a:pPr rtl="0"/>
            <a:fld id="{9FF96B15-8338-45D5-A943-561235072D66}" type="slidenum">
              <a:rPr lang="en-GB" noProof="0" smtClean="0"/>
              <a:t>‹#›</a:t>
            </a:fld>
            <a:endParaRPr lang="en-GB" noProof="0" dirty="0"/>
          </a:p>
        </p:txBody>
      </p:sp>
      <p:cxnSp>
        <p:nvCxnSpPr>
          <p:cNvPr id="8" name="Straight Connector 7">
            <a:extLst>
              <a:ext uri="{FF2B5EF4-FFF2-40B4-BE49-F238E27FC236}">
                <a16:creationId xmlns:a16="http://schemas.microsoft.com/office/drawing/2014/main" id="{36604B8C-EC52-F7E4-B119-01DE8C0BFBF6}"/>
              </a:ext>
            </a:extLst>
          </p:cNvPr>
          <p:cNvCxnSpPr/>
          <p:nvPr userDrawn="1"/>
        </p:nvCxnSpPr>
        <p:spPr>
          <a:xfrm>
            <a:off x="1162212" y="1661659"/>
            <a:ext cx="8070432" cy="0"/>
          </a:xfrm>
          <a:prstGeom prst="line">
            <a:avLst/>
          </a:prstGeom>
          <a:ln w="57150">
            <a:solidFill>
              <a:srgbClr val="5165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018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83BCF-E8DE-8F49-0A3E-8D5FC1D9A4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831A054-9BE8-1764-E3F5-3FC0F0D279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625AE1-4C08-5D10-A193-5B213631E86E}"/>
              </a:ext>
            </a:extLst>
          </p:cNvPr>
          <p:cNvSpPr>
            <a:spLocks noGrp="1"/>
          </p:cNvSpPr>
          <p:nvPr>
            <p:ph type="dt" sz="half" idx="10"/>
          </p:nvPr>
        </p:nvSpPr>
        <p:spPr/>
        <p:txBody>
          <a:bodyPr/>
          <a:lstStyle/>
          <a:p>
            <a:pPr rtl="0"/>
            <a:r>
              <a:rPr lang="en-US" noProof="0"/>
              <a:t>Wednesday 13th September</a:t>
            </a:r>
            <a:endParaRPr lang="en-GB" noProof="0" dirty="0"/>
          </a:p>
        </p:txBody>
      </p:sp>
      <p:sp>
        <p:nvSpPr>
          <p:cNvPr id="6" name="Slide Number Placeholder 5">
            <a:extLst>
              <a:ext uri="{FF2B5EF4-FFF2-40B4-BE49-F238E27FC236}">
                <a16:creationId xmlns:a16="http://schemas.microsoft.com/office/drawing/2014/main" id="{CBB43F9F-02B0-6A59-90DD-6353591A6F7C}"/>
              </a:ext>
            </a:extLst>
          </p:cNvPr>
          <p:cNvSpPr>
            <a:spLocks noGrp="1"/>
          </p:cNvSpPr>
          <p:nvPr>
            <p:ph type="sldNum" sz="quarter" idx="12"/>
          </p:nvPr>
        </p:nvSpPr>
        <p:spPr/>
        <p:txBody>
          <a:bodyPr/>
          <a:lstStyle/>
          <a:p>
            <a:pPr rtl="0"/>
            <a:fld id="{9FF96B15-8338-45D5-A943-561235072D66}" type="slidenum">
              <a:rPr lang="en-GB" noProof="0" smtClean="0"/>
              <a:t>‹#›</a:t>
            </a:fld>
            <a:endParaRPr lang="en-GB" noProof="0" dirty="0"/>
          </a:p>
        </p:txBody>
      </p:sp>
      <p:sp>
        <p:nvSpPr>
          <p:cNvPr id="7" name="Footer Placeholder 4">
            <a:extLst>
              <a:ext uri="{FF2B5EF4-FFF2-40B4-BE49-F238E27FC236}">
                <a16:creationId xmlns:a16="http://schemas.microsoft.com/office/drawing/2014/main" id="{5841AA52-37A3-2B93-E9E3-6100340E9AB3}"/>
              </a:ext>
            </a:extLst>
          </p:cNvPr>
          <p:cNvSpPr txBox="1">
            <a:spLocks/>
          </p:cNvSpPr>
          <p:nvPr userDrawn="1"/>
        </p:nvSpPr>
        <p:spPr>
          <a:xfrm>
            <a:off x="970868" y="91679"/>
            <a:ext cx="6602931" cy="365125"/>
          </a:xfrm>
          <a:prstGeom prst="rect">
            <a:avLst/>
          </a:prstGeom>
        </p:spPr>
        <p:txBody>
          <a:bodyPr vert="horz" lIns="91440" tIns="45720" rIns="91440" bIns="45720" rtlCol="0" anchor="ctr"/>
          <a:lstStyle>
            <a:defPPr>
              <a:defRPr lang="en-US"/>
            </a:defPPr>
            <a:lvl1pPr marL="0" algn="ctr" defTabSz="914400" rtl="0" eaLnBrk="1" latinLnBrk="0" hangingPunct="1">
              <a:defRPr sz="2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1" dirty="0">
                <a:solidFill>
                  <a:srgbClr val="FF0000"/>
                </a:solidFill>
              </a:rPr>
              <a:t>BEDS</a:t>
            </a:r>
            <a:r>
              <a:rPr lang="en-GB" b="1" dirty="0">
                <a:solidFill>
                  <a:srgbClr val="2B2B2B"/>
                </a:solidFill>
              </a:rPr>
              <a:t> </a:t>
            </a:r>
            <a:r>
              <a:rPr lang="en-GB" b="1" dirty="0">
                <a:solidFill>
                  <a:srgbClr val="36474F"/>
                </a:solidFill>
              </a:rPr>
              <a:t>Learning and Teaching Excellence Conference 2023</a:t>
            </a:r>
          </a:p>
        </p:txBody>
      </p:sp>
    </p:spTree>
    <p:extLst>
      <p:ext uri="{BB962C8B-B14F-4D97-AF65-F5344CB8AC3E}">
        <p14:creationId xmlns:p14="http://schemas.microsoft.com/office/powerpoint/2010/main" val="377783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9BA9-C504-73D2-FE41-D1229989DE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400FEF-2826-12EE-2AF3-3DAEFAAAFB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98BF1D8-9202-0DF4-01E9-C3304363F5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9CF72AF-3C22-9A7C-B44B-D09F3F8B39A8}"/>
              </a:ext>
            </a:extLst>
          </p:cNvPr>
          <p:cNvSpPr>
            <a:spLocks noGrp="1"/>
          </p:cNvSpPr>
          <p:nvPr>
            <p:ph type="dt" sz="half" idx="10"/>
          </p:nvPr>
        </p:nvSpPr>
        <p:spPr/>
        <p:txBody>
          <a:bodyPr/>
          <a:lstStyle/>
          <a:p>
            <a:pPr rtl="0"/>
            <a:r>
              <a:rPr lang="en-US" noProof="0"/>
              <a:t>Wednesday 13th September</a:t>
            </a:r>
            <a:endParaRPr lang="en-GB" noProof="0" dirty="0"/>
          </a:p>
        </p:txBody>
      </p:sp>
      <p:sp>
        <p:nvSpPr>
          <p:cNvPr id="6" name="Footer Placeholder 5">
            <a:extLst>
              <a:ext uri="{FF2B5EF4-FFF2-40B4-BE49-F238E27FC236}">
                <a16:creationId xmlns:a16="http://schemas.microsoft.com/office/drawing/2014/main" id="{9BDEA4E3-6FF0-1F4E-7A1F-2F05F564BF4B}"/>
              </a:ext>
            </a:extLst>
          </p:cNvPr>
          <p:cNvSpPr>
            <a:spLocks noGrp="1"/>
          </p:cNvSpPr>
          <p:nvPr>
            <p:ph type="ftr" sz="quarter" idx="11"/>
          </p:nvPr>
        </p:nvSpPr>
        <p:spPr/>
        <p:txBody>
          <a:bodyPr/>
          <a:lstStyle/>
          <a:p>
            <a:pPr algn="l"/>
            <a:r>
              <a:rPr lang="en-GB" altLang="zh-CN" dirty="0">
                <a:solidFill>
                  <a:srgbClr val="FF0000"/>
                </a:solidFill>
              </a:rPr>
              <a:t>BEDS</a:t>
            </a:r>
            <a:r>
              <a:rPr lang="en-GB" altLang="zh-CN" dirty="0"/>
              <a:t> Learning and Teaching Excellence Conference 2023</a:t>
            </a:r>
            <a:endParaRPr lang="en-GB" dirty="0"/>
          </a:p>
        </p:txBody>
      </p:sp>
      <p:sp>
        <p:nvSpPr>
          <p:cNvPr id="7" name="Slide Number Placeholder 6">
            <a:extLst>
              <a:ext uri="{FF2B5EF4-FFF2-40B4-BE49-F238E27FC236}">
                <a16:creationId xmlns:a16="http://schemas.microsoft.com/office/drawing/2014/main" id="{95EBE70C-6E9E-E03B-E6BB-BD0A4D31C2AB}"/>
              </a:ext>
            </a:extLst>
          </p:cNvPr>
          <p:cNvSpPr>
            <a:spLocks noGrp="1"/>
          </p:cNvSpPr>
          <p:nvPr>
            <p:ph type="sldNum" sz="quarter" idx="12"/>
          </p:nvPr>
        </p:nvSpPr>
        <p:spPr/>
        <p:txBody>
          <a:bodyPr/>
          <a:lstStyle/>
          <a:p>
            <a:pPr rtl="0"/>
            <a:fld id="{9FF96B15-8338-45D5-A943-561235072D66}" type="slidenum">
              <a:rPr lang="en-GB" noProof="0" smtClean="0"/>
              <a:t>‹#›</a:t>
            </a:fld>
            <a:endParaRPr lang="en-GB" noProof="0" dirty="0"/>
          </a:p>
        </p:txBody>
      </p:sp>
    </p:spTree>
    <p:extLst>
      <p:ext uri="{BB962C8B-B14F-4D97-AF65-F5344CB8AC3E}">
        <p14:creationId xmlns:p14="http://schemas.microsoft.com/office/powerpoint/2010/main" val="1146805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6C57-85A8-62C2-DDEF-5D619A1D653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3B2E29-8313-3D3E-F50B-CBEC651DB2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A3FB6C-CF2A-7E73-05A7-465290CF90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61571CF-6DFC-7A5E-D953-6BF7954B8F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18FBE-1971-5A25-5020-8FDDD0C9FD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BB2922E-9D27-6136-DCC8-7CE206D11A7A}"/>
              </a:ext>
            </a:extLst>
          </p:cNvPr>
          <p:cNvSpPr>
            <a:spLocks noGrp="1"/>
          </p:cNvSpPr>
          <p:nvPr>
            <p:ph type="dt" sz="half" idx="10"/>
          </p:nvPr>
        </p:nvSpPr>
        <p:spPr/>
        <p:txBody>
          <a:bodyPr/>
          <a:lstStyle/>
          <a:p>
            <a:pPr rtl="0"/>
            <a:r>
              <a:rPr lang="en-US" noProof="0"/>
              <a:t>Wednesday 13th September</a:t>
            </a:r>
            <a:endParaRPr lang="en-GB" noProof="0" dirty="0"/>
          </a:p>
        </p:txBody>
      </p:sp>
      <p:sp>
        <p:nvSpPr>
          <p:cNvPr id="8" name="Footer Placeholder 7">
            <a:extLst>
              <a:ext uri="{FF2B5EF4-FFF2-40B4-BE49-F238E27FC236}">
                <a16:creationId xmlns:a16="http://schemas.microsoft.com/office/drawing/2014/main" id="{A5839670-B9F8-4044-6D02-692ACDBA6D1F}"/>
              </a:ext>
            </a:extLst>
          </p:cNvPr>
          <p:cNvSpPr>
            <a:spLocks noGrp="1"/>
          </p:cNvSpPr>
          <p:nvPr>
            <p:ph type="ftr" sz="quarter" idx="11"/>
          </p:nvPr>
        </p:nvSpPr>
        <p:spPr/>
        <p:txBody>
          <a:bodyPr/>
          <a:lstStyle/>
          <a:p>
            <a:pPr algn="l"/>
            <a:r>
              <a:rPr lang="en-GB" altLang="zh-CN" dirty="0">
                <a:solidFill>
                  <a:srgbClr val="FF0000"/>
                </a:solidFill>
              </a:rPr>
              <a:t>BEDS</a:t>
            </a:r>
            <a:r>
              <a:rPr lang="en-GB" altLang="zh-CN" dirty="0"/>
              <a:t> Learning and Teaching Excellence Conference 2023</a:t>
            </a:r>
            <a:endParaRPr lang="en-GB" dirty="0"/>
          </a:p>
        </p:txBody>
      </p:sp>
      <p:sp>
        <p:nvSpPr>
          <p:cNvPr id="9" name="Slide Number Placeholder 8">
            <a:extLst>
              <a:ext uri="{FF2B5EF4-FFF2-40B4-BE49-F238E27FC236}">
                <a16:creationId xmlns:a16="http://schemas.microsoft.com/office/drawing/2014/main" id="{1CDD37E9-F9F6-2373-D107-25403078E223}"/>
              </a:ext>
            </a:extLst>
          </p:cNvPr>
          <p:cNvSpPr>
            <a:spLocks noGrp="1"/>
          </p:cNvSpPr>
          <p:nvPr>
            <p:ph type="sldNum" sz="quarter" idx="12"/>
          </p:nvPr>
        </p:nvSpPr>
        <p:spPr/>
        <p:txBody>
          <a:bodyPr/>
          <a:lstStyle/>
          <a:p>
            <a:pPr rtl="0"/>
            <a:fld id="{9FF96B15-8338-45D5-A943-561235072D66}" type="slidenum">
              <a:rPr lang="en-GB" noProof="0" smtClean="0"/>
              <a:t>‹#›</a:t>
            </a:fld>
            <a:endParaRPr lang="en-GB" noProof="0" dirty="0"/>
          </a:p>
        </p:txBody>
      </p:sp>
    </p:spTree>
    <p:extLst>
      <p:ext uri="{BB962C8B-B14F-4D97-AF65-F5344CB8AC3E}">
        <p14:creationId xmlns:p14="http://schemas.microsoft.com/office/powerpoint/2010/main" val="4282834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3AF0E-E6BA-F6A2-6F5F-3BFB72487A1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77DF575-82DD-37DE-777B-D5E50E37CD94}"/>
              </a:ext>
            </a:extLst>
          </p:cNvPr>
          <p:cNvSpPr>
            <a:spLocks noGrp="1"/>
          </p:cNvSpPr>
          <p:nvPr>
            <p:ph type="dt" sz="half" idx="10"/>
          </p:nvPr>
        </p:nvSpPr>
        <p:spPr/>
        <p:txBody>
          <a:bodyPr/>
          <a:lstStyle/>
          <a:p>
            <a:pPr rtl="0"/>
            <a:r>
              <a:rPr lang="en-US" noProof="0"/>
              <a:t>Wednesday 13th September</a:t>
            </a:r>
            <a:endParaRPr lang="en-GB" noProof="0" dirty="0"/>
          </a:p>
        </p:txBody>
      </p:sp>
      <p:sp>
        <p:nvSpPr>
          <p:cNvPr id="4" name="Footer Placeholder 3">
            <a:extLst>
              <a:ext uri="{FF2B5EF4-FFF2-40B4-BE49-F238E27FC236}">
                <a16:creationId xmlns:a16="http://schemas.microsoft.com/office/drawing/2014/main" id="{62B0CC3C-26F8-C3D1-1424-50CB67E17550}"/>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5" name="Slide Number Placeholder 4">
            <a:extLst>
              <a:ext uri="{FF2B5EF4-FFF2-40B4-BE49-F238E27FC236}">
                <a16:creationId xmlns:a16="http://schemas.microsoft.com/office/drawing/2014/main" id="{C8095EC1-51D3-D5D6-F56E-88C72E74DB50}"/>
              </a:ext>
            </a:extLst>
          </p:cNvPr>
          <p:cNvSpPr>
            <a:spLocks noGrp="1"/>
          </p:cNvSpPr>
          <p:nvPr>
            <p:ph type="sldNum" sz="quarter" idx="12"/>
          </p:nvPr>
        </p:nvSpPr>
        <p:spPr/>
        <p:txBody>
          <a:bodyPr/>
          <a:lstStyle/>
          <a:p>
            <a:pPr rtl="0"/>
            <a:fld id="{9FF96B15-8338-45D5-A943-561235072D66}" type="slidenum">
              <a:rPr lang="en-GB" noProof="0" smtClean="0"/>
              <a:t>‹#›</a:t>
            </a:fld>
            <a:endParaRPr lang="en-GB" noProof="0" dirty="0"/>
          </a:p>
        </p:txBody>
      </p:sp>
    </p:spTree>
    <p:extLst>
      <p:ext uri="{BB962C8B-B14F-4D97-AF65-F5344CB8AC3E}">
        <p14:creationId xmlns:p14="http://schemas.microsoft.com/office/powerpoint/2010/main" val="7660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D9FC51-9342-E01F-6E0D-31E97C0B2CAA}"/>
              </a:ext>
            </a:extLst>
          </p:cNvPr>
          <p:cNvSpPr>
            <a:spLocks noGrp="1"/>
          </p:cNvSpPr>
          <p:nvPr>
            <p:ph type="dt" sz="half" idx="10"/>
          </p:nvPr>
        </p:nvSpPr>
        <p:spPr/>
        <p:txBody>
          <a:bodyPr/>
          <a:lstStyle/>
          <a:p>
            <a:pPr rtl="0"/>
            <a:r>
              <a:rPr lang="en-US" noProof="0"/>
              <a:t>Wednesday 13th September</a:t>
            </a:r>
            <a:endParaRPr lang="en-GB" noProof="0" dirty="0"/>
          </a:p>
        </p:txBody>
      </p:sp>
      <p:sp>
        <p:nvSpPr>
          <p:cNvPr id="3" name="Footer Placeholder 2">
            <a:extLst>
              <a:ext uri="{FF2B5EF4-FFF2-40B4-BE49-F238E27FC236}">
                <a16:creationId xmlns:a16="http://schemas.microsoft.com/office/drawing/2014/main" id="{53B00443-382F-30FC-BCA4-6E4CBD79B721}"/>
              </a:ext>
            </a:extLst>
          </p:cNvPr>
          <p:cNvSpPr>
            <a:spLocks noGrp="1"/>
          </p:cNvSpPr>
          <p:nvPr>
            <p:ph type="ftr" sz="quarter" idx="11"/>
          </p:nvPr>
        </p:nvSpPr>
        <p:spPr/>
        <p:txBody>
          <a:bodyPr/>
          <a:lstStyle/>
          <a:p>
            <a:pPr algn="l"/>
            <a:r>
              <a:rPr lang="en-GB" altLang="zh-CN" dirty="0">
                <a:solidFill>
                  <a:srgbClr val="FF0000"/>
                </a:solidFill>
              </a:rPr>
              <a:t>BEDS</a:t>
            </a:r>
            <a:r>
              <a:rPr lang="en-GB" altLang="zh-CN" dirty="0"/>
              <a:t> Learning and Teaching Excellence Conference 2023</a:t>
            </a:r>
            <a:endParaRPr lang="en-GB" dirty="0"/>
          </a:p>
        </p:txBody>
      </p:sp>
      <p:sp>
        <p:nvSpPr>
          <p:cNvPr id="4" name="Slide Number Placeholder 3">
            <a:extLst>
              <a:ext uri="{FF2B5EF4-FFF2-40B4-BE49-F238E27FC236}">
                <a16:creationId xmlns:a16="http://schemas.microsoft.com/office/drawing/2014/main" id="{5939CFBF-CAB0-6F80-4422-D092688F2853}"/>
              </a:ext>
            </a:extLst>
          </p:cNvPr>
          <p:cNvSpPr>
            <a:spLocks noGrp="1"/>
          </p:cNvSpPr>
          <p:nvPr>
            <p:ph type="sldNum" sz="quarter" idx="12"/>
          </p:nvPr>
        </p:nvSpPr>
        <p:spPr/>
        <p:txBody>
          <a:bodyPr/>
          <a:lstStyle/>
          <a:p>
            <a:pPr rtl="0"/>
            <a:fld id="{9FF96B15-8338-45D5-A943-561235072D66}" type="slidenum">
              <a:rPr lang="en-GB" noProof="0" smtClean="0"/>
              <a:t>‹#›</a:t>
            </a:fld>
            <a:endParaRPr lang="en-GB" noProof="0" dirty="0"/>
          </a:p>
        </p:txBody>
      </p:sp>
    </p:spTree>
    <p:extLst>
      <p:ext uri="{BB962C8B-B14F-4D97-AF65-F5344CB8AC3E}">
        <p14:creationId xmlns:p14="http://schemas.microsoft.com/office/powerpoint/2010/main" val="3747646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6EB3-7CB5-EF5B-6F73-00BDE251F5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6A0870-6147-0A58-C693-1F485E7EFC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D89CD3A-1A56-C851-3F6A-275B988AD7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5286A-F806-66C0-81C3-0A9EAD2BC840}"/>
              </a:ext>
            </a:extLst>
          </p:cNvPr>
          <p:cNvSpPr>
            <a:spLocks noGrp="1"/>
          </p:cNvSpPr>
          <p:nvPr>
            <p:ph type="dt" sz="half" idx="10"/>
          </p:nvPr>
        </p:nvSpPr>
        <p:spPr/>
        <p:txBody>
          <a:bodyPr/>
          <a:lstStyle/>
          <a:p>
            <a:pPr rtl="0"/>
            <a:r>
              <a:rPr lang="en-US" noProof="0"/>
              <a:t>Wednesday 13th September</a:t>
            </a:r>
            <a:endParaRPr lang="en-GB" noProof="0" dirty="0"/>
          </a:p>
        </p:txBody>
      </p:sp>
      <p:sp>
        <p:nvSpPr>
          <p:cNvPr id="6" name="Footer Placeholder 5">
            <a:extLst>
              <a:ext uri="{FF2B5EF4-FFF2-40B4-BE49-F238E27FC236}">
                <a16:creationId xmlns:a16="http://schemas.microsoft.com/office/drawing/2014/main" id="{5001D3BE-9511-E5AB-D613-85598B951C42}"/>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7" name="Slide Number Placeholder 6">
            <a:extLst>
              <a:ext uri="{FF2B5EF4-FFF2-40B4-BE49-F238E27FC236}">
                <a16:creationId xmlns:a16="http://schemas.microsoft.com/office/drawing/2014/main" id="{198439EF-5933-6FD5-80DA-9D3E5E1E766B}"/>
              </a:ext>
            </a:extLst>
          </p:cNvPr>
          <p:cNvSpPr>
            <a:spLocks noGrp="1"/>
          </p:cNvSpPr>
          <p:nvPr>
            <p:ph type="sldNum" sz="quarter" idx="12"/>
          </p:nvPr>
        </p:nvSpPr>
        <p:spPr/>
        <p:txBody>
          <a:bodyPr/>
          <a:lstStyle/>
          <a:p>
            <a:pPr rtl="0"/>
            <a:fld id="{9FF96B15-8338-45D5-A943-561235072D66}" type="slidenum">
              <a:rPr lang="en-GB" noProof="0" smtClean="0"/>
              <a:t>‹#›</a:t>
            </a:fld>
            <a:endParaRPr lang="en-GB" noProof="0" dirty="0"/>
          </a:p>
        </p:txBody>
      </p:sp>
    </p:spTree>
    <p:extLst>
      <p:ext uri="{BB962C8B-B14F-4D97-AF65-F5344CB8AC3E}">
        <p14:creationId xmlns:p14="http://schemas.microsoft.com/office/powerpoint/2010/main" val="1447077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EDE3-5F7C-E77A-BC01-86D79188E9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5389CC7-AE80-8F10-B0E4-7E2F06294C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EF59B62-063A-3E30-1314-82B9E9C75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F4A643-A834-E4F8-B890-9D3A07F6E908}"/>
              </a:ext>
            </a:extLst>
          </p:cNvPr>
          <p:cNvSpPr>
            <a:spLocks noGrp="1"/>
          </p:cNvSpPr>
          <p:nvPr>
            <p:ph type="dt" sz="half" idx="10"/>
          </p:nvPr>
        </p:nvSpPr>
        <p:spPr/>
        <p:txBody>
          <a:bodyPr/>
          <a:lstStyle/>
          <a:p>
            <a:pPr rtl="0"/>
            <a:r>
              <a:rPr lang="en-US" noProof="0"/>
              <a:t>Wednesday 13th September</a:t>
            </a:r>
            <a:endParaRPr lang="en-GB" noProof="0" dirty="0"/>
          </a:p>
        </p:txBody>
      </p:sp>
      <p:sp>
        <p:nvSpPr>
          <p:cNvPr id="6" name="Footer Placeholder 5">
            <a:extLst>
              <a:ext uri="{FF2B5EF4-FFF2-40B4-BE49-F238E27FC236}">
                <a16:creationId xmlns:a16="http://schemas.microsoft.com/office/drawing/2014/main" id="{1804B192-F64B-1052-F098-F4CA15C51D63}"/>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7" name="Slide Number Placeholder 6">
            <a:extLst>
              <a:ext uri="{FF2B5EF4-FFF2-40B4-BE49-F238E27FC236}">
                <a16:creationId xmlns:a16="http://schemas.microsoft.com/office/drawing/2014/main" id="{4BCADC6D-DEF9-BEBF-567F-EC4B7DEF4C90}"/>
              </a:ext>
            </a:extLst>
          </p:cNvPr>
          <p:cNvSpPr>
            <a:spLocks noGrp="1"/>
          </p:cNvSpPr>
          <p:nvPr>
            <p:ph type="sldNum" sz="quarter" idx="12"/>
          </p:nvPr>
        </p:nvSpPr>
        <p:spPr/>
        <p:txBody>
          <a:bodyPr/>
          <a:lstStyle/>
          <a:p>
            <a:pPr rtl="0"/>
            <a:fld id="{9FF96B15-8338-45D5-A943-561235072D66}" type="slidenum">
              <a:rPr lang="en-GB" noProof="0" smtClean="0"/>
              <a:t>‹#›</a:t>
            </a:fld>
            <a:endParaRPr lang="en-GB" noProof="0" dirty="0"/>
          </a:p>
        </p:txBody>
      </p:sp>
    </p:spTree>
    <p:extLst>
      <p:ext uri="{BB962C8B-B14F-4D97-AF65-F5344CB8AC3E}">
        <p14:creationId xmlns:p14="http://schemas.microsoft.com/office/powerpoint/2010/main" val="2342606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80217-C784-324F-358A-0DBF0F2066B7}"/>
              </a:ext>
            </a:extLst>
          </p:cNvPr>
          <p:cNvSpPr>
            <a:spLocks noGrp="1"/>
          </p:cNvSpPr>
          <p:nvPr>
            <p:ph type="title"/>
          </p:nvPr>
        </p:nvSpPr>
        <p:spPr>
          <a:xfrm>
            <a:off x="1162212" y="365125"/>
            <a:ext cx="8070432"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10BDE59-D22E-F87F-26B7-51D4DAB168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C6DAD8FF-DFF2-0E34-F13D-50F754288143}"/>
              </a:ext>
            </a:extLst>
          </p:cNvPr>
          <p:cNvSpPr>
            <a:spLocks noGrp="1"/>
          </p:cNvSpPr>
          <p:nvPr>
            <p:ph type="ftr" sz="quarter" idx="3"/>
          </p:nvPr>
        </p:nvSpPr>
        <p:spPr>
          <a:xfrm>
            <a:off x="1162212" y="-10006"/>
            <a:ext cx="6602931" cy="365125"/>
          </a:xfrm>
          <a:prstGeom prst="rect">
            <a:avLst/>
          </a:prstGeom>
        </p:spPr>
        <p:txBody>
          <a:bodyPr vert="horz" lIns="91440" tIns="45720" rIns="91440" bIns="45720" rtlCol="0" anchor="ctr"/>
          <a:lstStyle>
            <a:lvl1pPr algn="ctr">
              <a:defRPr sz="2000">
                <a:solidFill>
                  <a:schemeClr val="tx1">
                    <a:tint val="75000"/>
                  </a:schemeClr>
                </a:solidFill>
              </a:defRPr>
            </a:lvl1pPr>
          </a:lstStyle>
          <a:p>
            <a:pPr algn="l"/>
            <a:r>
              <a:rPr lang="en-GB" b="1" dirty="0">
                <a:solidFill>
                  <a:srgbClr val="FF0000"/>
                </a:solidFill>
              </a:rPr>
              <a:t>BEDS</a:t>
            </a:r>
            <a:r>
              <a:rPr lang="en-GB" b="1" dirty="0">
                <a:solidFill>
                  <a:srgbClr val="2B2B2B"/>
                </a:solidFill>
              </a:rPr>
              <a:t> </a:t>
            </a:r>
            <a:r>
              <a:rPr lang="en-GB" b="1" dirty="0">
                <a:solidFill>
                  <a:srgbClr val="36474F"/>
                </a:solidFill>
              </a:rPr>
              <a:t>Learning and Teaching Excellence Conference 2023</a:t>
            </a:r>
          </a:p>
        </p:txBody>
      </p:sp>
      <p:sp>
        <p:nvSpPr>
          <p:cNvPr id="6" name="Slide Number Placeholder 5">
            <a:extLst>
              <a:ext uri="{FF2B5EF4-FFF2-40B4-BE49-F238E27FC236}">
                <a16:creationId xmlns:a16="http://schemas.microsoft.com/office/drawing/2014/main" id="{D4D17728-7C78-8AD4-EBA2-AFCE724F18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FF96B15-8338-45D5-A943-561235072D66}" type="slidenum">
              <a:rPr lang="en-GB" noProof="0" smtClean="0"/>
              <a:t>‹#›</a:t>
            </a:fld>
            <a:endParaRPr lang="en-GB" noProof="0" dirty="0"/>
          </a:p>
        </p:txBody>
      </p:sp>
      <p:pic>
        <p:nvPicPr>
          <p:cNvPr id="7" name="Picture 6">
            <a:extLst>
              <a:ext uri="{FF2B5EF4-FFF2-40B4-BE49-F238E27FC236}">
                <a16:creationId xmlns:a16="http://schemas.microsoft.com/office/drawing/2014/main" id="{D70CAC12-A919-9165-A4B6-BE9A1F307E03}"/>
              </a:ext>
            </a:extLst>
          </p:cNvPr>
          <p:cNvPicPr>
            <a:picLocks noChangeAspect="1"/>
          </p:cNvPicPr>
          <p:nvPr userDrawn="1"/>
        </p:nvPicPr>
        <p:blipFill>
          <a:blip r:embed="rId20"/>
          <a:stretch>
            <a:fillRect/>
          </a:stretch>
        </p:blipFill>
        <p:spPr>
          <a:xfrm>
            <a:off x="9337147" y="365125"/>
            <a:ext cx="2743200" cy="1267932"/>
          </a:xfrm>
          <a:prstGeom prst="rect">
            <a:avLst/>
          </a:prstGeom>
        </p:spPr>
      </p:pic>
      <p:sp>
        <p:nvSpPr>
          <p:cNvPr id="4" name="Date Placeholder 3">
            <a:extLst>
              <a:ext uri="{FF2B5EF4-FFF2-40B4-BE49-F238E27FC236}">
                <a16:creationId xmlns:a16="http://schemas.microsoft.com/office/drawing/2014/main" id="{7EE7342E-91AF-7A89-2854-102372F9624B}"/>
              </a:ext>
            </a:extLst>
          </p:cNvPr>
          <p:cNvSpPr>
            <a:spLocks noGrp="1"/>
          </p:cNvSpPr>
          <p:nvPr>
            <p:ph type="dt" sz="half" idx="2"/>
          </p:nvPr>
        </p:nvSpPr>
        <p:spPr>
          <a:xfrm>
            <a:off x="34697" y="6400006"/>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r>
              <a:rPr lang="en-US"/>
              <a:t>Wednesday 13th September</a:t>
            </a:r>
            <a:endParaRPr lang="en-GB" dirty="0"/>
          </a:p>
        </p:txBody>
      </p:sp>
      <p:pic>
        <p:nvPicPr>
          <p:cNvPr id="19" name="Picture 18">
            <a:extLst>
              <a:ext uri="{FF2B5EF4-FFF2-40B4-BE49-F238E27FC236}">
                <a16:creationId xmlns:a16="http://schemas.microsoft.com/office/drawing/2014/main" id="{EE861AC3-3B16-B29F-E893-8903EB9A90CD}"/>
              </a:ext>
            </a:extLst>
          </p:cNvPr>
          <p:cNvPicPr>
            <a:picLocks noChangeAspect="1"/>
          </p:cNvPicPr>
          <p:nvPr userDrawn="1"/>
        </p:nvPicPr>
        <p:blipFill>
          <a:blip r:embed="rId21"/>
          <a:stretch>
            <a:fillRect/>
          </a:stretch>
        </p:blipFill>
        <p:spPr>
          <a:xfrm>
            <a:off x="-4621" y="-10006"/>
            <a:ext cx="1114581" cy="5813398"/>
          </a:xfrm>
          <a:prstGeom prst="rect">
            <a:avLst/>
          </a:prstGeom>
        </p:spPr>
      </p:pic>
      <p:cxnSp>
        <p:nvCxnSpPr>
          <p:cNvPr id="21" name="Straight Connector 20">
            <a:extLst>
              <a:ext uri="{FF2B5EF4-FFF2-40B4-BE49-F238E27FC236}">
                <a16:creationId xmlns:a16="http://schemas.microsoft.com/office/drawing/2014/main" id="{DC32BEDF-587F-4AC7-D75A-A5EE603EFFE9}"/>
              </a:ext>
            </a:extLst>
          </p:cNvPr>
          <p:cNvCxnSpPr/>
          <p:nvPr userDrawn="1"/>
        </p:nvCxnSpPr>
        <p:spPr>
          <a:xfrm>
            <a:off x="9595104" y="1602582"/>
            <a:ext cx="2485243" cy="0"/>
          </a:xfrm>
          <a:prstGeom prst="line">
            <a:avLst/>
          </a:prstGeom>
          <a:ln w="76200">
            <a:solidFill>
              <a:srgbClr val="516561"/>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608238CA-2883-059F-E4A2-1405B78A4A66}"/>
              </a:ext>
            </a:extLst>
          </p:cNvPr>
          <p:cNvCxnSpPr/>
          <p:nvPr userDrawn="1"/>
        </p:nvCxnSpPr>
        <p:spPr>
          <a:xfrm>
            <a:off x="9595104" y="1673830"/>
            <a:ext cx="2485243" cy="0"/>
          </a:xfrm>
          <a:prstGeom prst="line">
            <a:avLst/>
          </a:prstGeom>
          <a:ln w="76200">
            <a:solidFill>
              <a:srgbClr val="D90629"/>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79740092"/>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61" r:id="rId13"/>
    <p:sldLayoutId id="2147483862" r:id="rId14"/>
    <p:sldLayoutId id="2147483864" r:id="rId15"/>
    <p:sldLayoutId id="2147483863" r:id="rId16"/>
    <p:sldLayoutId id="2147483858" r:id="rId17"/>
    <p:sldLayoutId id="2147483865"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ngminli.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hyperlink" Target="https://caktus.ai/tools"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0.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4.png"/><Relationship Id="rId4" Type="http://schemas.openxmlformats.org/officeDocument/2006/relationships/hyperlink" Target="https://www.explainpaper.co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incidentdatabase.a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eta.elevenlabs.io/speech-synthesis"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play.ht/" TargetMode="External"/><Relationship Id="rId4" Type="http://schemas.openxmlformats.org/officeDocument/2006/relationships/hyperlink" Target="https://lovo.ai/text-to-speec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youtu.be/WMYB5rgdOGM"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s://catalog.upenn.edu/pennbook/code-of-academic-integrit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ctl.upenn.edu/resources/tech/chatgpt/"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turnitin.com/blog/ai-writing-the-challenge-and-opportunity-in-front-of-education-now" TargetMode="External"/><Relationship Id="rId2" Type="http://schemas.openxmlformats.org/officeDocument/2006/relationships/hyperlink" Target="https://infocanvas.upenn.edu/guides/turnitin/"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ctl.upenn.edu/resources/tech/chatgpt/"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example.com/" TargetMode="External"/><Relationship Id="rId2" Type="http://schemas.openxmlformats.org/officeDocument/2006/relationships/hyperlink" Target="https://www.midjourney.com/home/" TargetMode="External"/><Relationship Id="rId1" Type="http://schemas.openxmlformats.org/officeDocument/2006/relationships/slideLayout" Target="../slideLayouts/slideLayout2.xml"/><Relationship Id="rId6" Type="http://schemas.openxmlformats.org/officeDocument/2006/relationships/hyperlink" Target="https://gangminli.github.io/" TargetMode="External"/><Relationship Id="rId5" Type="http://schemas.openxmlformats.org/officeDocument/2006/relationships/hyperlink" Target="https://bit.ly/descript-promo" TargetMode="External"/><Relationship Id="rId4" Type="http://schemas.openxmlformats.org/officeDocument/2006/relationships/hyperlink" Target="https://docs.d-id.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B41E-FC51-4047-9C2D-7FA6782DAFEB}"/>
              </a:ext>
            </a:extLst>
          </p:cNvPr>
          <p:cNvSpPr>
            <a:spLocks noGrp="1"/>
          </p:cNvSpPr>
          <p:nvPr>
            <p:ph type="ctrTitle"/>
          </p:nvPr>
        </p:nvSpPr>
        <p:spPr>
          <a:xfrm>
            <a:off x="1530511" y="1764352"/>
            <a:ext cx="10180843" cy="1500781"/>
          </a:xfrm>
        </p:spPr>
        <p:txBody>
          <a:bodyPr rtlCol="0">
            <a:normAutofit/>
          </a:bodyPr>
          <a:lstStyle/>
          <a:p>
            <a:pPr rtl="0"/>
            <a:r>
              <a:rPr lang="en-GB" b="1" dirty="0">
                <a:latin typeface="Martel"/>
              </a:rPr>
              <a:t>Generative AI - Opportunities or Threats for Higher Education </a:t>
            </a:r>
          </a:p>
        </p:txBody>
      </p:sp>
      <p:sp>
        <p:nvSpPr>
          <p:cNvPr id="3" name="Subtitle 2">
            <a:extLst>
              <a:ext uri="{FF2B5EF4-FFF2-40B4-BE49-F238E27FC236}">
                <a16:creationId xmlns:a16="http://schemas.microsoft.com/office/drawing/2014/main" id="{252E989F-747B-4007-9C7A-A35E8B662A7B}"/>
              </a:ext>
            </a:extLst>
          </p:cNvPr>
          <p:cNvSpPr>
            <a:spLocks noGrp="1"/>
          </p:cNvSpPr>
          <p:nvPr>
            <p:ph type="subTitle" idx="1"/>
          </p:nvPr>
        </p:nvSpPr>
        <p:spPr>
          <a:xfrm>
            <a:off x="4211465" y="3989689"/>
            <a:ext cx="6674306" cy="1944914"/>
          </a:xfrm>
        </p:spPr>
        <p:txBody>
          <a:bodyPr rtlCol="0">
            <a:normAutofit lnSpcReduction="10000"/>
          </a:bodyPr>
          <a:lstStyle/>
          <a:p>
            <a:pPr algn="r" rtl="0"/>
            <a:r>
              <a:rPr lang="en-US" altLang="zh-CN" sz="2800" dirty="0"/>
              <a:t>GANGMIN LI</a:t>
            </a:r>
          </a:p>
          <a:p>
            <a:pPr marL="215900" algn="r" fontAlgn="base"/>
            <a:r>
              <a:rPr lang="en-US" sz="1800" kern="0" dirty="0">
                <a:effectLst/>
                <a:latin typeface="Calibri" panose="020F0502020204030204" pitchFamily="34" charset="0"/>
                <a:ea typeface="Times New Roman" panose="02020603050405020304" pitchFamily="18" charset="0"/>
                <a:cs typeface="Calibri" panose="020F0502020204030204" pitchFamily="34" charset="0"/>
              </a:rPr>
              <a:t>School of Computer Science &amp; Technology</a:t>
            </a:r>
            <a:endParaRPr lang="en-GB"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215900" algn="r" fontAlgn="base"/>
            <a:r>
              <a:rPr lang="en-US" sz="1800" kern="0" dirty="0">
                <a:effectLst/>
                <a:latin typeface="Calibri" panose="020F0502020204030204" pitchFamily="34" charset="0"/>
                <a:ea typeface="Times New Roman" panose="02020603050405020304" pitchFamily="18" charset="0"/>
                <a:cs typeface="Calibri" panose="020F0502020204030204" pitchFamily="34" charset="0"/>
              </a:rPr>
              <a:t>Faculty of Creative Arts, Technologies and Science</a:t>
            </a:r>
            <a:endParaRPr lang="en-GB"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r" rtl="0"/>
            <a:r>
              <a:rPr lang="en-US" sz="1900" dirty="0"/>
              <a:t>EMAIL: GANGMIN.LI@BEDS.AC.UK</a:t>
            </a:r>
          </a:p>
          <a:p>
            <a:pPr algn="r"/>
            <a:r>
              <a:rPr lang="en-GB" sz="1900" kern="0" dirty="0">
                <a:effectLst/>
                <a:latin typeface="Calibri" panose="020F0502020204030204" pitchFamily="34" charset="0"/>
                <a:ea typeface="DengXian" panose="02010600030101010101" pitchFamily="2" charset="-122"/>
                <a:cs typeface="Times New Roman" panose="02020603050405020304" pitchFamily="18" charset="0"/>
              </a:rPr>
              <a:t>Web:  </a:t>
            </a:r>
            <a:r>
              <a:rPr lang="en-GB" sz="1900" u="sng" kern="0" dirty="0">
                <a:solidFill>
                  <a:srgbClr val="0000FF"/>
                </a:solidFill>
                <a:effectLst/>
                <a:latin typeface="Calibri" panose="020F0502020204030204" pitchFamily="34" charset="0"/>
                <a:ea typeface="DengXian" panose="02010600030101010101" pitchFamily="2" charset="-122"/>
                <a:cs typeface="Times New Roman" panose="02020603050405020304" pitchFamily="18" charset="0"/>
                <a:hlinkClick r:id="rId3"/>
              </a:rPr>
              <a:t>https://gangminli.github.io</a:t>
            </a:r>
            <a:endParaRPr lang="en-GB" sz="19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6700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6D12-8C73-452F-E881-A69C096138ED}"/>
              </a:ext>
            </a:extLst>
          </p:cNvPr>
          <p:cNvSpPr>
            <a:spLocks noGrp="1"/>
          </p:cNvSpPr>
          <p:nvPr>
            <p:ph type="title"/>
          </p:nvPr>
        </p:nvSpPr>
        <p:spPr/>
        <p:txBody>
          <a:bodyPr/>
          <a:lstStyle/>
          <a:p>
            <a:r>
              <a:rPr lang="en-GB" dirty="0"/>
              <a:t>What is Generative AI?</a:t>
            </a:r>
          </a:p>
        </p:txBody>
      </p:sp>
      <p:sp>
        <p:nvSpPr>
          <p:cNvPr id="3" name="Content Placeholder 2">
            <a:extLst>
              <a:ext uri="{FF2B5EF4-FFF2-40B4-BE49-F238E27FC236}">
                <a16:creationId xmlns:a16="http://schemas.microsoft.com/office/drawing/2014/main" id="{1D153911-3C9F-4D9A-23DB-0AF5AD7FBDDD}"/>
              </a:ext>
            </a:extLst>
          </p:cNvPr>
          <p:cNvSpPr>
            <a:spLocks noGrp="1"/>
          </p:cNvSpPr>
          <p:nvPr>
            <p:ph idx="1"/>
          </p:nvPr>
        </p:nvSpPr>
        <p:spPr/>
        <p:txBody>
          <a:bodyPr>
            <a:normAutofit fontScale="92500"/>
          </a:bodyPr>
          <a:lstStyle/>
          <a:p>
            <a:pPr marL="0" indent="0">
              <a:buNone/>
            </a:pPr>
            <a:r>
              <a:rPr lang="en-GB" dirty="0"/>
              <a:t>Generative artificial intelligence, often referred to as Generative AI, is a subfield of artificial intelligence (AI) focused on creating models that </a:t>
            </a:r>
            <a:r>
              <a:rPr lang="en-GB" dirty="0">
                <a:solidFill>
                  <a:schemeClr val="accent6">
                    <a:lumMod val="75000"/>
                  </a:schemeClr>
                </a:solidFill>
              </a:rPr>
              <a:t>can generate new data (</a:t>
            </a:r>
            <a:r>
              <a:rPr lang="en-GB" dirty="0"/>
              <a:t>such as text, images, audio, or other forms of media) based on patterns and structures learned from existing data. </a:t>
            </a:r>
          </a:p>
          <a:p>
            <a:pPr marL="0" indent="0">
              <a:buNone/>
            </a:pPr>
            <a:r>
              <a:rPr lang="en-GB" dirty="0"/>
              <a:t>This technology leverages </a:t>
            </a:r>
            <a:r>
              <a:rPr lang="en-GB" dirty="0">
                <a:solidFill>
                  <a:srgbClr val="C00000"/>
                </a:solidFill>
              </a:rPr>
              <a:t>generative models</a:t>
            </a:r>
            <a:r>
              <a:rPr lang="en-GB" dirty="0"/>
              <a:t>, which </a:t>
            </a:r>
            <a:r>
              <a:rPr lang="en-GB" dirty="0">
                <a:solidFill>
                  <a:srgbClr val="FF0000"/>
                </a:solidFill>
              </a:rPr>
              <a:t>are trained on large datasets </a:t>
            </a:r>
            <a:r>
              <a:rPr lang="en-GB" dirty="0"/>
              <a:t>to </a:t>
            </a:r>
            <a:r>
              <a:rPr lang="en-GB" dirty="0">
                <a:solidFill>
                  <a:srgbClr val="FF0000"/>
                </a:solidFill>
              </a:rPr>
              <a:t>understand</a:t>
            </a:r>
            <a:r>
              <a:rPr lang="en-GB" dirty="0"/>
              <a:t> and </a:t>
            </a:r>
            <a:r>
              <a:rPr lang="en-GB" dirty="0">
                <a:solidFill>
                  <a:srgbClr val="FF0000"/>
                </a:solidFill>
              </a:rPr>
              <a:t>replicate</a:t>
            </a:r>
            <a:r>
              <a:rPr lang="en-GB" dirty="0"/>
              <a:t> the characteristics and distribution of the </a:t>
            </a:r>
            <a:r>
              <a:rPr lang="en-GB" dirty="0">
                <a:solidFill>
                  <a:srgbClr val="FF0000"/>
                </a:solidFill>
              </a:rPr>
              <a:t>input data</a:t>
            </a:r>
            <a:r>
              <a:rPr lang="en-GB" dirty="0"/>
              <a:t>.</a:t>
            </a:r>
          </a:p>
        </p:txBody>
      </p:sp>
      <p:sp>
        <p:nvSpPr>
          <p:cNvPr id="4" name="Date Placeholder 3">
            <a:extLst>
              <a:ext uri="{FF2B5EF4-FFF2-40B4-BE49-F238E27FC236}">
                <a16:creationId xmlns:a16="http://schemas.microsoft.com/office/drawing/2014/main" id="{4824C7D7-7E08-EC71-E638-D506990DB16E}"/>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A5F5E585-C4A6-F8D6-A772-D8B5A77CF337}"/>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0AD0B845-226C-EB50-8319-C2CDD294DE8C}"/>
              </a:ext>
            </a:extLst>
          </p:cNvPr>
          <p:cNvSpPr>
            <a:spLocks noGrp="1"/>
          </p:cNvSpPr>
          <p:nvPr>
            <p:ph type="sldNum" sz="quarter" idx="12"/>
          </p:nvPr>
        </p:nvSpPr>
        <p:spPr/>
        <p:txBody>
          <a:bodyPr/>
          <a:lstStyle/>
          <a:p>
            <a:pPr rtl="0"/>
            <a:fld id="{9FF96B15-8338-45D5-A943-561235072D66}" type="slidenum">
              <a:rPr lang="en-GB" noProof="0" smtClean="0"/>
              <a:t>10</a:t>
            </a:fld>
            <a:endParaRPr lang="en-GB" noProof="0" dirty="0"/>
          </a:p>
        </p:txBody>
      </p:sp>
    </p:spTree>
    <p:extLst>
      <p:ext uri="{BB962C8B-B14F-4D97-AF65-F5344CB8AC3E}">
        <p14:creationId xmlns:p14="http://schemas.microsoft.com/office/powerpoint/2010/main" val="4171101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F3B-BEF2-7F96-CA1A-66193A7D5E61}"/>
              </a:ext>
            </a:extLst>
          </p:cNvPr>
          <p:cNvSpPr>
            <a:spLocks noGrp="1"/>
          </p:cNvSpPr>
          <p:nvPr>
            <p:ph type="title"/>
          </p:nvPr>
        </p:nvSpPr>
        <p:spPr/>
        <p:txBody>
          <a:bodyPr/>
          <a:lstStyle/>
          <a:p>
            <a:r>
              <a:rPr lang="en-GB" dirty="0"/>
              <a:t>What is Generative AI?</a:t>
            </a:r>
          </a:p>
        </p:txBody>
      </p:sp>
      <p:sp>
        <p:nvSpPr>
          <p:cNvPr id="3" name="Content Placeholder 2">
            <a:extLst>
              <a:ext uri="{FF2B5EF4-FFF2-40B4-BE49-F238E27FC236}">
                <a16:creationId xmlns:a16="http://schemas.microsoft.com/office/drawing/2014/main" id="{4EA8B6DB-F1CA-C1F6-7935-50FA1E71A917}"/>
              </a:ext>
            </a:extLst>
          </p:cNvPr>
          <p:cNvSpPr>
            <a:spLocks noGrp="1"/>
          </p:cNvSpPr>
          <p:nvPr>
            <p:ph idx="1"/>
          </p:nvPr>
        </p:nvSpPr>
        <p:spPr>
          <a:xfrm>
            <a:off x="1743208" y="2341522"/>
            <a:ext cx="8888216" cy="2174956"/>
          </a:xfrm>
        </p:spPr>
        <p:txBody>
          <a:bodyPr>
            <a:normAutofit/>
          </a:bodyPr>
          <a:lstStyle/>
          <a:p>
            <a:pPr marL="0" indent="0">
              <a:buNone/>
            </a:pPr>
            <a:r>
              <a:rPr lang="en-GB" dirty="0">
                <a:effectLst/>
                <a:latin typeface="Calibri" panose="020F0502020204030204" pitchFamily="34" charset="0"/>
                <a:ea typeface="Calibri" panose="020F0502020204030204" pitchFamily="34" charset="0"/>
              </a:rPr>
              <a:t>Generative AI can generate </a:t>
            </a:r>
            <a:r>
              <a:rPr lang="en-GB" dirty="0">
                <a:solidFill>
                  <a:srgbClr val="C00000"/>
                </a:solidFill>
                <a:effectLst/>
                <a:latin typeface="Calibri" panose="020F0502020204030204" pitchFamily="34" charset="0"/>
                <a:ea typeface="Calibri" panose="020F0502020204030204" pitchFamily="34" charset="0"/>
              </a:rPr>
              <a:t>human-like content</a:t>
            </a:r>
            <a:r>
              <a:rPr lang="en-GB" dirty="0">
                <a:effectLst/>
                <a:latin typeface="Calibri" panose="020F0502020204030204" pitchFamily="34" charset="0"/>
                <a:ea typeface="Calibri" panose="020F0502020204030204" pitchFamily="34" charset="0"/>
              </a:rPr>
              <a:t> based on massive training datasets (deep learning) and neural networks (</a:t>
            </a:r>
            <a:r>
              <a:rPr lang="en-GB" dirty="0">
                <a:latin typeface="Calibri" panose="020F0502020204030204" pitchFamily="34" charset="0"/>
                <a:ea typeface="Calibri" panose="020F0502020204030204" pitchFamily="34" charset="0"/>
              </a:rPr>
              <a:t>deep networks) </a:t>
            </a:r>
            <a:r>
              <a:rPr lang="en-GB" dirty="0">
                <a:effectLst/>
                <a:latin typeface="Calibri" panose="020F0502020204030204" pitchFamily="34" charset="0"/>
                <a:ea typeface="Calibri" panose="020F0502020204030204" pitchFamily="34" charset="0"/>
              </a:rPr>
              <a:t>technology</a:t>
            </a:r>
            <a:endParaRPr lang="en-GB" sz="6000" dirty="0"/>
          </a:p>
        </p:txBody>
      </p:sp>
      <p:sp>
        <p:nvSpPr>
          <p:cNvPr id="4" name="Date Placeholder 3">
            <a:extLst>
              <a:ext uri="{FF2B5EF4-FFF2-40B4-BE49-F238E27FC236}">
                <a16:creationId xmlns:a16="http://schemas.microsoft.com/office/drawing/2014/main" id="{2C8F34EC-9CCD-D6D0-0239-216B39CFE4B2}"/>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A3666E8E-6025-54A6-85CA-38E80490E5B4}"/>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7AD53853-B332-0876-A730-D1D10E1A6569}"/>
              </a:ext>
            </a:extLst>
          </p:cNvPr>
          <p:cNvSpPr>
            <a:spLocks noGrp="1"/>
          </p:cNvSpPr>
          <p:nvPr>
            <p:ph type="sldNum" sz="quarter" idx="12"/>
          </p:nvPr>
        </p:nvSpPr>
        <p:spPr/>
        <p:txBody>
          <a:bodyPr/>
          <a:lstStyle/>
          <a:p>
            <a:pPr rtl="0"/>
            <a:fld id="{9FF96B15-8338-45D5-A943-561235072D66}" type="slidenum">
              <a:rPr lang="en-GB" noProof="0" smtClean="0"/>
              <a:t>11</a:t>
            </a:fld>
            <a:endParaRPr lang="en-GB" noProof="0" dirty="0"/>
          </a:p>
        </p:txBody>
      </p:sp>
    </p:spTree>
    <p:extLst>
      <p:ext uri="{BB962C8B-B14F-4D97-AF65-F5344CB8AC3E}">
        <p14:creationId xmlns:p14="http://schemas.microsoft.com/office/powerpoint/2010/main" val="841578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D50E-6B57-0BE2-8C16-F34FD8A45242}"/>
              </a:ext>
            </a:extLst>
          </p:cNvPr>
          <p:cNvSpPr>
            <a:spLocks noGrp="1"/>
          </p:cNvSpPr>
          <p:nvPr>
            <p:ph type="title"/>
          </p:nvPr>
        </p:nvSpPr>
        <p:spPr/>
        <p:txBody>
          <a:bodyPr/>
          <a:lstStyle/>
          <a:p>
            <a:r>
              <a:rPr lang="en-GB" dirty="0"/>
              <a:t>Generative AI Models</a:t>
            </a:r>
          </a:p>
        </p:txBody>
      </p:sp>
      <p:sp>
        <p:nvSpPr>
          <p:cNvPr id="4" name="Date Placeholder 3">
            <a:extLst>
              <a:ext uri="{FF2B5EF4-FFF2-40B4-BE49-F238E27FC236}">
                <a16:creationId xmlns:a16="http://schemas.microsoft.com/office/drawing/2014/main" id="{F3D07376-289B-603D-5A10-6FFAB5990D57}"/>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0CB8D75A-8CDC-A54D-3828-E6D19CDA8292}"/>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87368505-E756-249A-7F0C-5EC2E18EB959}"/>
              </a:ext>
            </a:extLst>
          </p:cNvPr>
          <p:cNvSpPr>
            <a:spLocks noGrp="1"/>
          </p:cNvSpPr>
          <p:nvPr>
            <p:ph type="sldNum" sz="quarter" idx="12"/>
          </p:nvPr>
        </p:nvSpPr>
        <p:spPr/>
        <p:txBody>
          <a:bodyPr/>
          <a:lstStyle/>
          <a:p>
            <a:pPr rtl="0"/>
            <a:fld id="{9FF96B15-8338-45D5-A943-561235072D66}" type="slidenum">
              <a:rPr lang="en-GB" noProof="0" smtClean="0"/>
              <a:t>12</a:t>
            </a:fld>
            <a:endParaRPr lang="en-GB" noProof="0" dirty="0"/>
          </a:p>
        </p:txBody>
      </p:sp>
      <p:sp>
        <p:nvSpPr>
          <p:cNvPr id="7" name="Content Placeholder 6">
            <a:extLst>
              <a:ext uri="{FF2B5EF4-FFF2-40B4-BE49-F238E27FC236}">
                <a16:creationId xmlns:a16="http://schemas.microsoft.com/office/drawing/2014/main" id="{C7A4CFFD-F109-517E-4BA0-1790C0C7BE2E}"/>
              </a:ext>
            </a:extLst>
          </p:cNvPr>
          <p:cNvSpPr txBox="1">
            <a:spLocks noGrp="1"/>
          </p:cNvSpPr>
          <p:nvPr>
            <p:ph idx="1"/>
          </p:nvPr>
        </p:nvSpPr>
        <p:spPr>
          <a:xfrm>
            <a:off x="1406297" y="1844835"/>
            <a:ext cx="9507888" cy="2031325"/>
          </a:xfrm>
          <a:prstGeom prst="rect">
            <a:avLst/>
          </a:prstGeom>
          <a:noFill/>
        </p:spPr>
        <p:txBody>
          <a:bodyPr wrap="square">
            <a:spAutoFit/>
          </a:bodyPr>
          <a:lstStyle/>
          <a:p>
            <a:r>
              <a:rPr lang="en-GB" sz="2800" b="1" i="0" dirty="0">
                <a:effectLst/>
                <a:latin typeface="Roboto" panose="02000000000000000000" pitchFamily="2" charset="0"/>
              </a:rPr>
              <a:t>Text Generation</a:t>
            </a:r>
            <a:r>
              <a:rPr lang="en-GB" sz="2800" b="0" i="0" dirty="0">
                <a:solidFill>
                  <a:srgbClr val="374151"/>
                </a:solidFill>
                <a:effectLst/>
                <a:latin typeface="Roboto" panose="02000000000000000000" pitchFamily="2" charset="0"/>
              </a:rPr>
              <a:t>: Generative AI models like GPT (Generative Pre-trained Transformer) can produce coherent and contextually relevant text, which has applications in natural language processing, content creation, and chatbots</a:t>
            </a:r>
            <a:endParaRPr lang="en-GB" sz="4800" dirty="0"/>
          </a:p>
        </p:txBody>
      </p:sp>
      <p:sp>
        <p:nvSpPr>
          <p:cNvPr id="8" name="TextBox 7">
            <a:extLst>
              <a:ext uri="{FF2B5EF4-FFF2-40B4-BE49-F238E27FC236}">
                <a16:creationId xmlns:a16="http://schemas.microsoft.com/office/drawing/2014/main" id="{C992C2A7-7C1D-7C15-573B-CCA9A3C79DE5}"/>
              </a:ext>
            </a:extLst>
          </p:cNvPr>
          <p:cNvSpPr txBox="1"/>
          <p:nvPr/>
        </p:nvSpPr>
        <p:spPr>
          <a:xfrm>
            <a:off x="1381619" y="4217395"/>
            <a:ext cx="2893972" cy="923330"/>
          </a:xfrm>
          <a:prstGeom prst="rect">
            <a:avLst/>
          </a:prstGeom>
          <a:noFill/>
        </p:spPr>
        <p:txBody>
          <a:bodyPr wrap="square" rtlCol="0">
            <a:spAutoFit/>
          </a:bodyPr>
          <a:lstStyle/>
          <a:p>
            <a:r>
              <a:rPr lang="en-GB" dirty="0">
                <a:solidFill>
                  <a:srgbClr val="343541"/>
                </a:solidFill>
                <a:latin typeface="Söhne"/>
              </a:rPr>
              <a:t>W</a:t>
            </a:r>
            <a:r>
              <a:rPr lang="en-GB" b="0" i="0" dirty="0">
                <a:solidFill>
                  <a:srgbClr val="343541"/>
                </a:solidFill>
                <a:effectLst/>
                <a:latin typeface="Söhne"/>
              </a:rPr>
              <a:t>rite me an </a:t>
            </a:r>
            <a:br>
              <a:rPr lang="en-GB" dirty="0"/>
            </a:br>
            <a:r>
              <a:rPr lang="en-GB" dirty="0">
                <a:solidFill>
                  <a:srgbClr val="374151"/>
                </a:solidFill>
                <a:latin typeface="Söhne"/>
              </a:rPr>
              <a:t>i</a:t>
            </a:r>
            <a:r>
              <a:rPr lang="en-GB" b="0" i="0" dirty="0">
                <a:solidFill>
                  <a:srgbClr val="374151"/>
                </a:solidFill>
                <a:effectLst/>
                <a:latin typeface="Söhne"/>
              </a:rPr>
              <a:t>ntroduction to Quantum Computing</a:t>
            </a:r>
            <a:endParaRPr lang="en-GB" dirty="0"/>
          </a:p>
        </p:txBody>
      </p:sp>
      <p:pic>
        <p:nvPicPr>
          <p:cNvPr id="10" name="Picture 9">
            <a:extLst>
              <a:ext uri="{FF2B5EF4-FFF2-40B4-BE49-F238E27FC236}">
                <a16:creationId xmlns:a16="http://schemas.microsoft.com/office/drawing/2014/main" id="{AD24851B-D25B-DF22-BAEA-801A9F2777A6}"/>
              </a:ext>
            </a:extLst>
          </p:cNvPr>
          <p:cNvPicPr>
            <a:picLocks noChangeAspect="1"/>
          </p:cNvPicPr>
          <p:nvPr/>
        </p:nvPicPr>
        <p:blipFill>
          <a:blip r:embed="rId2"/>
          <a:stretch>
            <a:fillRect/>
          </a:stretch>
        </p:blipFill>
        <p:spPr>
          <a:xfrm>
            <a:off x="5773284" y="3680433"/>
            <a:ext cx="3089362" cy="2719574"/>
          </a:xfrm>
          <a:prstGeom prst="rect">
            <a:avLst/>
          </a:prstGeom>
        </p:spPr>
      </p:pic>
      <p:sp>
        <p:nvSpPr>
          <p:cNvPr id="11" name="TextBox 10">
            <a:extLst>
              <a:ext uri="{FF2B5EF4-FFF2-40B4-BE49-F238E27FC236}">
                <a16:creationId xmlns:a16="http://schemas.microsoft.com/office/drawing/2014/main" id="{07CAD8CC-39D6-AA66-C427-39FF88E90F87}"/>
              </a:ext>
            </a:extLst>
          </p:cNvPr>
          <p:cNvSpPr txBox="1"/>
          <p:nvPr/>
        </p:nvSpPr>
        <p:spPr>
          <a:xfrm>
            <a:off x="1406297" y="5585699"/>
            <a:ext cx="2893972" cy="584775"/>
          </a:xfrm>
          <a:prstGeom prst="rect">
            <a:avLst/>
          </a:prstGeom>
          <a:noFill/>
        </p:spPr>
        <p:txBody>
          <a:bodyPr wrap="square" rtlCol="0">
            <a:spAutoFit/>
          </a:bodyPr>
          <a:lstStyle/>
          <a:p>
            <a:r>
              <a:rPr lang="en-GB" sz="3200" dirty="0">
                <a:solidFill>
                  <a:srgbClr val="343541"/>
                </a:solidFill>
                <a:latin typeface="Söhne"/>
              </a:rPr>
              <a:t>Prompt</a:t>
            </a:r>
            <a:endParaRPr lang="en-GB" sz="3200" dirty="0"/>
          </a:p>
        </p:txBody>
      </p:sp>
    </p:spTree>
    <p:extLst>
      <p:ext uri="{BB962C8B-B14F-4D97-AF65-F5344CB8AC3E}">
        <p14:creationId xmlns:p14="http://schemas.microsoft.com/office/powerpoint/2010/main" val="3358132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4E39-8A13-C821-62DC-DF169F53A6EE}"/>
              </a:ext>
            </a:extLst>
          </p:cNvPr>
          <p:cNvSpPr>
            <a:spLocks noGrp="1"/>
          </p:cNvSpPr>
          <p:nvPr>
            <p:ph type="title"/>
          </p:nvPr>
        </p:nvSpPr>
        <p:spPr/>
        <p:txBody>
          <a:bodyPr/>
          <a:lstStyle/>
          <a:p>
            <a:r>
              <a:rPr lang="en-GB" dirty="0"/>
              <a:t>Generative AI Models</a:t>
            </a:r>
          </a:p>
        </p:txBody>
      </p:sp>
      <p:sp>
        <p:nvSpPr>
          <p:cNvPr id="4" name="Date Placeholder 3">
            <a:extLst>
              <a:ext uri="{FF2B5EF4-FFF2-40B4-BE49-F238E27FC236}">
                <a16:creationId xmlns:a16="http://schemas.microsoft.com/office/drawing/2014/main" id="{0BC9A68D-CB24-E00A-456F-03DB98547DE9}"/>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2269065B-3F03-8323-8838-DA6E79DE1501}"/>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4DA8C5A1-F292-67F1-14D9-6125F4797BD9}"/>
              </a:ext>
            </a:extLst>
          </p:cNvPr>
          <p:cNvSpPr>
            <a:spLocks noGrp="1"/>
          </p:cNvSpPr>
          <p:nvPr>
            <p:ph type="sldNum" sz="quarter" idx="12"/>
          </p:nvPr>
        </p:nvSpPr>
        <p:spPr/>
        <p:txBody>
          <a:bodyPr/>
          <a:lstStyle/>
          <a:p>
            <a:pPr rtl="0"/>
            <a:fld id="{9FF96B15-8338-45D5-A943-561235072D66}" type="slidenum">
              <a:rPr lang="en-GB" noProof="0" smtClean="0"/>
              <a:t>13</a:t>
            </a:fld>
            <a:endParaRPr lang="en-GB" noProof="0" dirty="0"/>
          </a:p>
        </p:txBody>
      </p:sp>
      <p:sp>
        <p:nvSpPr>
          <p:cNvPr id="7" name="Content Placeholder 6">
            <a:extLst>
              <a:ext uri="{FF2B5EF4-FFF2-40B4-BE49-F238E27FC236}">
                <a16:creationId xmlns:a16="http://schemas.microsoft.com/office/drawing/2014/main" id="{3859E07F-4D86-CDA0-1C1F-97EC574D07ED}"/>
              </a:ext>
            </a:extLst>
          </p:cNvPr>
          <p:cNvSpPr txBox="1">
            <a:spLocks noGrp="1"/>
          </p:cNvSpPr>
          <p:nvPr>
            <p:ph idx="1"/>
          </p:nvPr>
        </p:nvSpPr>
        <p:spPr>
          <a:xfrm>
            <a:off x="1162212" y="1921729"/>
            <a:ext cx="9505950" cy="1421667"/>
          </a:xfrm>
          <a:prstGeom prst="rect">
            <a:avLst/>
          </a:prstGeom>
          <a:noFill/>
        </p:spPr>
        <p:txBody>
          <a:bodyPr wrap="square">
            <a:spAutoFit/>
          </a:bodyPr>
          <a:lstStyle/>
          <a:p>
            <a:r>
              <a:rPr lang="en-GB" sz="3200" b="1" dirty="0"/>
              <a:t>Image Generation</a:t>
            </a:r>
            <a:r>
              <a:rPr lang="en-GB" sz="3200" dirty="0"/>
              <a:t>: Dall-E can generate images from textual descriptions, enabling creative and novel content creation in the visual arts.</a:t>
            </a:r>
          </a:p>
        </p:txBody>
      </p:sp>
      <p:sp>
        <p:nvSpPr>
          <p:cNvPr id="8" name="TextBox 7">
            <a:extLst>
              <a:ext uri="{FF2B5EF4-FFF2-40B4-BE49-F238E27FC236}">
                <a16:creationId xmlns:a16="http://schemas.microsoft.com/office/drawing/2014/main" id="{62966B85-4BEE-84B5-42C5-34B47F5108FB}"/>
              </a:ext>
            </a:extLst>
          </p:cNvPr>
          <p:cNvSpPr txBox="1"/>
          <p:nvPr/>
        </p:nvSpPr>
        <p:spPr>
          <a:xfrm>
            <a:off x="1381619" y="4217395"/>
            <a:ext cx="2893972" cy="646331"/>
          </a:xfrm>
          <a:prstGeom prst="rect">
            <a:avLst/>
          </a:prstGeom>
          <a:noFill/>
        </p:spPr>
        <p:txBody>
          <a:bodyPr wrap="square" rtlCol="0">
            <a:spAutoFit/>
          </a:bodyPr>
          <a:lstStyle/>
          <a:p>
            <a:r>
              <a:rPr lang="en-GB" dirty="0">
                <a:solidFill>
                  <a:srgbClr val="343541"/>
                </a:solidFill>
                <a:latin typeface="Söhne"/>
              </a:rPr>
              <a:t>A young handsome Asia University lecturer</a:t>
            </a:r>
            <a:endParaRPr lang="en-GB" dirty="0"/>
          </a:p>
        </p:txBody>
      </p:sp>
      <p:sp>
        <p:nvSpPr>
          <p:cNvPr id="9" name="TextBox 8">
            <a:extLst>
              <a:ext uri="{FF2B5EF4-FFF2-40B4-BE49-F238E27FC236}">
                <a16:creationId xmlns:a16="http://schemas.microsoft.com/office/drawing/2014/main" id="{58A0FD29-E994-D9DB-4CF4-6949D025C9BB}"/>
              </a:ext>
            </a:extLst>
          </p:cNvPr>
          <p:cNvSpPr txBox="1"/>
          <p:nvPr/>
        </p:nvSpPr>
        <p:spPr>
          <a:xfrm>
            <a:off x="1406297" y="5585699"/>
            <a:ext cx="2893972" cy="584775"/>
          </a:xfrm>
          <a:prstGeom prst="rect">
            <a:avLst/>
          </a:prstGeom>
          <a:noFill/>
        </p:spPr>
        <p:txBody>
          <a:bodyPr wrap="square" rtlCol="0">
            <a:spAutoFit/>
          </a:bodyPr>
          <a:lstStyle/>
          <a:p>
            <a:r>
              <a:rPr lang="en-GB" sz="3200" dirty="0">
                <a:solidFill>
                  <a:srgbClr val="343541"/>
                </a:solidFill>
                <a:latin typeface="Söhne"/>
              </a:rPr>
              <a:t>Prompt</a:t>
            </a:r>
            <a:endParaRPr lang="en-GB" sz="3200" dirty="0"/>
          </a:p>
        </p:txBody>
      </p:sp>
      <p:pic>
        <p:nvPicPr>
          <p:cNvPr id="10" name="Picture 9">
            <a:extLst>
              <a:ext uri="{FF2B5EF4-FFF2-40B4-BE49-F238E27FC236}">
                <a16:creationId xmlns:a16="http://schemas.microsoft.com/office/drawing/2014/main" id="{EEE9BAE7-5DF1-83DD-BF3C-A3A5620901E5}"/>
              </a:ext>
            </a:extLst>
          </p:cNvPr>
          <p:cNvPicPr>
            <a:picLocks noChangeAspect="1"/>
          </p:cNvPicPr>
          <p:nvPr/>
        </p:nvPicPr>
        <p:blipFill>
          <a:blip r:embed="rId2"/>
          <a:stretch>
            <a:fillRect/>
          </a:stretch>
        </p:blipFill>
        <p:spPr>
          <a:xfrm>
            <a:off x="5915187" y="3343396"/>
            <a:ext cx="3253154" cy="3253154"/>
          </a:xfrm>
          <a:prstGeom prst="rect">
            <a:avLst/>
          </a:prstGeom>
        </p:spPr>
      </p:pic>
    </p:spTree>
    <p:extLst>
      <p:ext uri="{BB962C8B-B14F-4D97-AF65-F5344CB8AC3E}">
        <p14:creationId xmlns:p14="http://schemas.microsoft.com/office/powerpoint/2010/main" val="1749108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9EED-2002-7734-A728-5B009A10DB31}"/>
              </a:ext>
            </a:extLst>
          </p:cNvPr>
          <p:cNvSpPr>
            <a:spLocks noGrp="1"/>
          </p:cNvSpPr>
          <p:nvPr>
            <p:ph type="title"/>
          </p:nvPr>
        </p:nvSpPr>
        <p:spPr/>
        <p:txBody>
          <a:bodyPr/>
          <a:lstStyle/>
          <a:p>
            <a:r>
              <a:rPr lang="en-GB" dirty="0"/>
              <a:t>Generative AI Models</a:t>
            </a:r>
          </a:p>
        </p:txBody>
      </p:sp>
      <p:sp>
        <p:nvSpPr>
          <p:cNvPr id="3" name="Content Placeholder 2">
            <a:extLst>
              <a:ext uri="{FF2B5EF4-FFF2-40B4-BE49-F238E27FC236}">
                <a16:creationId xmlns:a16="http://schemas.microsoft.com/office/drawing/2014/main" id="{14AF92A9-2E3E-3B05-53AA-52135B3CA188}"/>
              </a:ext>
            </a:extLst>
          </p:cNvPr>
          <p:cNvSpPr>
            <a:spLocks noGrp="1"/>
          </p:cNvSpPr>
          <p:nvPr>
            <p:ph idx="1"/>
          </p:nvPr>
        </p:nvSpPr>
        <p:spPr>
          <a:xfrm>
            <a:off x="1371600" y="1825625"/>
            <a:ext cx="9982200" cy="2136775"/>
          </a:xfrm>
        </p:spPr>
        <p:txBody>
          <a:bodyPr/>
          <a:lstStyle/>
          <a:p>
            <a:r>
              <a:rPr lang="en-GB" b="1" i="0" dirty="0">
                <a:solidFill>
                  <a:srgbClr val="374151"/>
                </a:solidFill>
                <a:effectLst/>
                <a:latin typeface="Roboto" panose="02000000000000000000" pitchFamily="2" charset="0"/>
              </a:rPr>
              <a:t>Voice and Audio Generation</a:t>
            </a:r>
            <a:r>
              <a:rPr lang="en-GB" b="0" i="0" dirty="0">
                <a:solidFill>
                  <a:srgbClr val="374151"/>
                </a:solidFill>
                <a:effectLst/>
                <a:latin typeface="Roboto" panose="02000000000000000000" pitchFamily="2" charset="0"/>
              </a:rPr>
              <a:t>: Generative AI can create realistic speech and audio, which is useful in voice assistants, audiobook production, and more.</a:t>
            </a:r>
          </a:p>
          <a:p>
            <a:endParaRPr lang="en-GB" dirty="0"/>
          </a:p>
        </p:txBody>
      </p:sp>
      <p:sp>
        <p:nvSpPr>
          <p:cNvPr id="4" name="Date Placeholder 3">
            <a:extLst>
              <a:ext uri="{FF2B5EF4-FFF2-40B4-BE49-F238E27FC236}">
                <a16:creationId xmlns:a16="http://schemas.microsoft.com/office/drawing/2014/main" id="{8FDFF0E0-190A-BEFF-EC5B-0F2504262B86}"/>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B0312412-088C-3352-0E69-E0C5346B6DCB}"/>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0A8AB0EC-55F8-C3F9-5CFC-FDDF5E5ED1EC}"/>
              </a:ext>
            </a:extLst>
          </p:cNvPr>
          <p:cNvSpPr>
            <a:spLocks noGrp="1"/>
          </p:cNvSpPr>
          <p:nvPr>
            <p:ph type="sldNum" sz="quarter" idx="12"/>
          </p:nvPr>
        </p:nvSpPr>
        <p:spPr/>
        <p:txBody>
          <a:bodyPr/>
          <a:lstStyle/>
          <a:p>
            <a:pPr rtl="0"/>
            <a:fld id="{9FF96B15-8338-45D5-A943-561235072D66}" type="slidenum">
              <a:rPr lang="en-GB" noProof="0" smtClean="0"/>
              <a:t>14</a:t>
            </a:fld>
            <a:endParaRPr lang="en-GB" noProof="0" dirty="0"/>
          </a:p>
        </p:txBody>
      </p:sp>
      <p:sp>
        <p:nvSpPr>
          <p:cNvPr id="7" name="TextBox 6">
            <a:extLst>
              <a:ext uri="{FF2B5EF4-FFF2-40B4-BE49-F238E27FC236}">
                <a16:creationId xmlns:a16="http://schemas.microsoft.com/office/drawing/2014/main" id="{877F3049-F3EB-C7D8-0289-BD151984EF99}"/>
              </a:ext>
            </a:extLst>
          </p:cNvPr>
          <p:cNvSpPr txBox="1"/>
          <p:nvPr/>
        </p:nvSpPr>
        <p:spPr>
          <a:xfrm>
            <a:off x="1406297" y="4432837"/>
            <a:ext cx="2893972" cy="923330"/>
          </a:xfrm>
          <a:prstGeom prst="rect">
            <a:avLst/>
          </a:prstGeom>
          <a:noFill/>
        </p:spPr>
        <p:txBody>
          <a:bodyPr wrap="square" rtlCol="0">
            <a:spAutoFit/>
          </a:bodyPr>
          <a:lstStyle/>
          <a:p>
            <a:r>
              <a:rPr lang="en-GB" dirty="0">
                <a:solidFill>
                  <a:srgbClr val="343541"/>
                </a:solidFill>
                <a:latin typeface="Söhne"/>
              </a:rPr>
              <a:t>Information is a critical resource that vital role in shaping our … </a:t>
            </a:r>
            <a:endParaRPr lang="en-GB" dirty="0"/>
          </a:p>
        </p:txBody>
      </p:sp>
      <p:sp>
        <p:nvSpPr>
          <p:cNvPr id="8" name="TextBox 7">
            <a:extLst>
              <a:ext uri="{FF2B5EF4-FFF2-40B4-BE49-F238E27FC236}">
                <a16:creationId xmlns:a16="http://schemas.microsoft.com/office/drawing/2014/main" id="{A23DAA36-0A95-9125-FF33-C6FB44BCBABF}"/>
              </a:ext>
            </a:extLst>
          </p:cNvPr>
          <p:cNvSpPr txBox="1"/>
          <p:nvPr/>
        </p:nvSpPr>
        <p:spPr>
          <a:xfrm>
            <a:off x="1406297" y="5585699"/>
            <a:ext cx="2893972" cy="584775"/>
          </a:xfrm>
          <a:prstGeom prst="rect">
            <a:avLst/>
          </a:prstGeom>
          <a:noFill/>
        </p:spPr>
        <p:txBody>
          <a:bodyPr wrap="square" rtlCol="0">
            <a:spAutoFit/>
          </a:bodyPr>
          <a:lstStyle/>
          <a:p>
            <a:r>
              <a:rPr lang="en-GB" sz="3200" dirty="0">
                <a:solidFill>
                  <a:srgbClr val="343541"/>
                </a:solidFill>
                <a:latin typeface="Söhne"/>
              </a:rPr>
              <a:t>Prompt</a:t>
            </a:r>
            <a:endParaRPr lang="en-GB" sz="3200" dirty="0"/>
          </a:p>
        </p:txBody>
      </p:sp>
      <p:pic>
        <p:nvPicPr>
          <p:cNvPr id="10" name="information">
            <a:hlinkClick r:id="" action="ppaction://media"/>
            <a:extLst>
              <a:ext uri="{FF2B5EF4-FFF2-40B4-BE49-F238E27FC236}">
                <a16:creationId xmlns:a16="http://schemas.microsoft.com/office/drawing/2014/main" id="{0A11CF38-71A1-37FE-4853-E536D49E45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79341" y="3996075"/>
            <a:ext cx="1419181" cy="1419181"/>
          </a:xfrm>
          <a:prstGeom prst="rect">
            <a:avLst/>
          </a:prstGeom>
        </p:spPr>
      </p:pic>
    </p:spTree>
    <p:extLst>
      <p:ext uri="{BB962C8B-B14F-4D97-AF65-F5344CB8AC3E}">
        <p14:creationId xmlns:p14="http://schemas.microsoft.com/office/powerpoint/2010/main" val="57892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5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495241-B136-9ECE-8346-F92EDCF36467}"/>
              </a:ext>
            </a:extLst>
          </p:cNvPr>
          <p:cNvSpPr>
            <a:spLocks noGrp="1"/>
          </p:cNvSpPr>
          <p:nvPr>
            <p:ph type="title"/>
          </p:nvPr>
        </p:nvSpPr>
        <p:spPr/>
        <p:txBody>
          <a:bodyPr/>
          <a:lstStyle/>
          <a:p>
            <a:r>
              <a:rPr lang="en-GB" dirty="0"/>
              <a:t>2. What can GAI do?</a:t>
            </a:r>
          </a:p>
        </p:txBody>
      </p:sp>
      <p:sp>
        <p:nvSpPr>
          <p:cNvPr id="4" name="Date Placeholder 3">
            <a:extLst>
              <a:ext uri="{FF2B5EF4-FFF2-40B4-BE49-F238E27FC236}">
                <a16:creationId xmlns:a16="http://schemas.microsoft.com/office/drawing/2014/main" id="{085CA43B-2468-A25D-A89F-BD1FF49694EA}"/>
              </a:ext>
            </a:extLst>
          </p:cNvPr>
          <p:cNvSpPr>
            <a:spLocks noGrp="1"/>
          </p:cNvSpPr>
          <p:nvPr>
            <p:ph type="dt" sz="half" idx="10"/>
          </p:nvPr>
        </p:nvSpPr>
        <p:spPr/>
        <p:txBody>
          <a:bodyPr/>
          <a:lstStyle/>
          <a:p>
            <a:pPr rtl="0"/>
            <a:r>
              <a:rPr lang="en-US" noProof="0"/>
              <a:t>Wednesday 13th September</a:t>
            </a:r>
            <a:endParaRPr lang="en-GB" noProof="0" dirty="0"/>
          </a:p>
        </p:txBody>
      </p:sp>
      <p:sp>
        <p:nvSpPr>
          <p:cNvPr id="6" name="Slide Number Placeholder 5">
            <a:extLst>
              <a:ext uri="{FF2B5EF4-FFF2-40B4-BE49-F238E27FC236}">
                <a16:creationId xmlns:a16="http://schemas.microsoft.com/office/drawing/2014/main" id="{0A561226-8151-7DE5-2111-70E0363E667F}"/>
              </a:ext>
            </a:extLst>
          </p:cNvPr>
          <p:cNvSpPr>
            <a:spLocks noGrp="1"/>
          </p:cNvSpPr>
          <p:nvPr>
            <p:ph type="sldNum" sz="quarter" idx="12"/>
          </p:nvPr>
        </p:nvSpPr>
        <p:spPr/>
        <p:txBody>
          <a:bodyPr/>
          <a:lstStyle/>
          <a:p>
            <a:pPr rtl="0"/>
            <a:fld id="{9FF96B15-8338-45D5-A943-561235072D66}" type="slidenum">
              <a:rPr lang="en-GB" noProof="0" smtClean="0"/>
              <a:t>15</a:t>
            </a:fld>
            <a:endParaRPr lang="en-GB" noProof="0" dirty="0"/>
          </a:p>
        </p:txBody>
      </p:sp>
    </p:spTree>
    <p:extLst>
      <p:ext uri="{BB962C8B-B14F-4D97-AF65-F5344CB8AC3E}">
        <p14:creationId xmlns:p14="http://schemas.microsoft.com/office/powerpoint/2010/main" val="3429697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A35C31-6118-045E-4430-A99FCF9F87F9}"/>
              </a:ext>
            </a:extLst>
          </p:cNvPr>
          <p:cNvSpPr>
            <a:spLocks noGrp="1"/>
          </p:cNvSpPr>
          <p:nvPr>
            <p:ph type="title"/>
          </p:nvPr>
        </p:nvSpPr>
        <p:spPr/>
        <p:txBody>
          <a:bodyPr/>
          <a:lstStyle/>
          <a:p>
            <a:r>
              <a:rPr lang="en-GB" dirty="0"/>
              <a:t>What can GAI do?</a:t>
            </a:r>
          </a:p>
        </p:txBody>
      </p:sp>
      <p:sp>
        <p:nvSpPr>
          <p:cNvPr id="7" name="Content Placeholder 6">
            <a:extLst>
              <a:ext uri="{FF2B5EF4-FFF2-40B4-BE49-F238E27FC236}">
                <a16:creationId xmlns:a16="http://schemas.microsoft.com/office/drawing/2014/main" id="{F1B40E1C-CF72-99B2-AD95-A5F816353FD6}"/>
              </a:ext>
            </a:extLst>
          </p:cNvPr>
          <p:cNvSpPr>
            <a:spLocks noGrp="1"/>
          </p:cNvSpPr>
          <p:nvPr>
            <p:ph idx="1"/>
          </p:nvPr>
        </p:nvSpPr>
        <p:spPr/>
        <p:txBody>
          <a:bodyPr>
            <a:normAutofit fontScale="92500" lnSpcReduction="20000"/>
          </a:bodyPr>
          <a:lstStyle/>
          <a:p>
            <a:r>
              <a:rPr lang="en-GB" b="0" i="0" dirty="0">
                <a:solidFill>
                  <a:srgbClr val="374151"/>
                </a:solidFill>
                <a:effectLst/>
                <a:latin typeface="Söhne"/>
              </a:rPr>
              <a:t>Perform a wide range of intellectual tasks, </a:t>
            </a:r>
            <a:r>
              <a:rPr lang="en-GB" b="0" i="0" dirty="0">
                <a:solidFill>
                  <a:srgbClr val="FF0000"/>
                </a:solidFill>
                <a:effectLst/>
                <a:latin typeface="Söhne"/>
              </a:rPr>
              <a:t>akin to human capabilities</a:t>
            </a:r>
            <a:r>
              <a:rPr lang="en-GB" b="0" i="0" dirty="0">
                <a:solidFill>
                  <a:srgbClr val="374151"/>
                </a:solidFill>
                <a:effectLst/>
                <a:latin typeface="Söhne"/>
              </a:rPr>
              <a:t>, but typically with fewer errors. It's a powerful technology that can be used for tasks like </a:t>
            </a:r>
            <a:r>
              <a:rPr lang="en-GB" b="0" i="0" dirty="0">
                <a:solidFill>
                  <a:srgbClr val="FF0000"/>
                </a:solidFill>
                <a:effectLst/>
                <a:latin typeface="Söhne"/>
              </a:rPr>
              <a:t>content generation</a:t>
            </a:r>
            <a:r>
              <a:rPr lang="en-GB" b="0" i="0" dirty="0">
                <a:solidFill>
                  <a:srgbClr val="374151"/>
                </a:solidFill>
                <a:effectLst/>
                <a:latin typeface="Söhne"/>
              </a:rPr>
              <a:t>, </a:t>
            </a:r>
            <a:r>
              <a:rPr lang="en-GB" b="0" i="0" dirty="0">
                <a:solidFill>
                  <a:srgbClr val="FF0000"/>
                </a:solidFill>
                <a:effectLst/>
                <a:latin typeface="Söhne"/>
              </a:rPr>
              <a:t>creative writing,</a:t>
            </a:r>
            <a:r>
              <a:rPr lang="en-GB" b="0" i="0" dirty="0">
                <a:solidFill>
                  <a:srgbClr val="374151"/>
                </a:solidFill>
                <a:effectLst/>
                <a:latin typeface="Söhne"/>
              </a:rPr>
              <a:t> </a:t>
            </a:r>
            <a:r>
              <a:rPr lang="en-GB" b="0" i="0" dirty="0">
                <a:solidFill>
                  <a:srgbClr val="FF0000"/>
                </a:solidFill>
                <a:effectLst/>
                <a:latin typeface="Söhne"/>
              </a:rPr>
              <a:t>image creation</a:t>
            </a:r>
            <a:r>
              <a:rPr lang="en-GB" b="0" i="0" dirty="0">
                <a:solidFill>
                  <a:srgbClr val="374151"/>
                </a:solidFill>
                <a:effectLst/>
                <a:latin typeface="Söhne"/>
              </a:rPr>
              <a:t>, and </a:t>
            </a:r>
            <a:r>
              <a:rPr lang="en-GB" b="0" i="0" dirty="0">
                <a:solidFill>
                  <a:srgbClr val="FF0000"/>
                </a:solidFill>
                <a:effectLst/>
                <a:latin typeface="Söhne"/>
              </a:rPr>
              <a:t>more</a:t>
            </a:r>
            <a:r>
              <a:rPr lang="en-GB" b="0" i="0" dirty="0">
                <a:solidFill>
                  <a:srgbClr val="374151"/>
                </a:solidFill>
                <a:effectLst/>
                <a:latin typeface="Söhne"/>
              </a:rPr>
              <a:t>. </a:t>
            </a:r>
          </a:p>
          <a:p>
            <a:r>
              <a:rPr lang="en-GB" b="0" i="0" dirty="0">
                <a:solidFill>
                  <a:srgbClr val="374151"/>
                </a:solidFill>
                <a:effectLst/>
                <a:latin typeface="Söhne"/>
              </a:rPr>
              <a:t>GAI's capabilities are still evolving, and its full potential is being explored in various domains, including </a:t>
            </a:r>
            <a:r>
              <a:rPr lang="en-GB" b="0" i="0" dirty="0">
                <a:solidFill>
                  <a:srgbClr val="FF0000"/>
                </a:solidFill>
                <a:effectLst/>
                <a:latin typeface="Söhne"/>
              </a:rPr>
              <a:t>creative arts, research, and automation of content </a:t>
            </a:r>
            <a:r>
              <a:rPr lang="en-GB" b="0" i="0" dirty="0">
                <a:solidFill>
                  <a:srgbClr val="374151"/>
                </a:solidFill>
                <a:effectLst/>
                <a:latin typeface="Söhne"/>
              </a:rPr>
              <a:t>production. </a:t>
            </a:r>
          </a:p>
          <a:p>
            <a:r>
              <a:rPr lang="en-GB" b="0" i="0" dirty="0">
                <a:solidFill>
                  <a:srgbClr val="374151"/>
                </a:solidFill>
                <a:effectLst/>
                <a:latin typeface="Söhne"/>
              </a:rPr>
              <a:t>GAI is a significant advancement in the field of artificial intelligence with promising applications in multiple industries.</a:t>
            </a:r>
            <a:endParaRPr lang="en-GB" dirty="0"/>
          </a:p>
        </p:txBody>
      </p:sp>
      <p:sp>
        <p:nvSpPr>
          <p:cNvPr id="4" name="Date Placeholder 3">
            <a:extLst>
              <a:ext uri="{FF2B5EF4-FFF2-40B4-BE49-F238E27FC236}">
                <a16:creationId xmlns:a16="http://schemas.microsoft.com/office/drawing/2014/main" id="{337CA99C-15EE-D4B4-F7FF-D19BF5991638}"/>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Slide Number Placeholder 4">
            <a:extLst>
              <a:ext uri="{FF2B5EF4-FFF2-40B4-BE49-F238E27FC236}">
                <a16:creationId xmlns:a16="http://schemas.microsoft.com/office/drawing/2014/main" id="{61C1501E-EE2B-EA46-0377-04638FC9A327}"/>
              </a:ext>
            </a:extLst>
          </p:cNvPr>
          <p:cNvSpPr>
            <a:spLocks noGrp="1"/>
          </p:cNvSpPr>
          <p:nvPr>
            <p:ph type="sldNum" sz="quarter" idx="12"/>
          </p:nvPr>
        </p:nvSpPr>
        <p:spPr/>
        <p:txBody>
          <a:bodyPr/>
          <a:lstStyle/>
          <a:p>
            <a:pPr rtl="0"/>
            <a:fld id="{9FF96B15-8338-45D5-A943-561235072D66}" type="slidenum">
              <a:rPr lang="en-GB" noProof="0" smtClean="0"/>
              <a:t>16</a:t>
            </a:fld>
            <a:endParaRPr lang="en-GB" noProof="0" dirty="0"/>
          </a:p>
        </p:txBody>
      </p:sp>
    </p:spTree>
    <p:extLst>
      <p:ext uri="{BB962C8B-B14F-4D97-AF65-F5344CB8AC3E}">
        <p14:creationId xmlns:p14="http://schemas.microsoft.com/office/powerpoint/2010/main" val="822782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16600-5DD4-E302-5FA1-BC23C5544517}"/>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altLang="zh-CN" sz="3700" kern="1200">
                <a:latin typeface="+mn-lt"/>
                <a:ea typeface="+mj-ea"/>
                <a:cs typeface="+mj-cs"/>
              </a:rPr>
              <a:t>This is </a:t>
            </a:r>
            <a:r>
              <a:rPr lang="en-GB" sz="3700" i="0">
                <a:effectLst/>
                <a:latin typeface="+mn-lt"/>
              </a:rPr>
              <a:t>Just the tip of the iceberg.</a:t>
            </a:r>
            <a:endParaRPr lang="en-US" sz="3700" kern="1200">
              <a:latin typeface="+mn-lt"/>
              <a:ea typeface="+mj-ea"/>
              <a:cs typeface="+mj-cs"/>
            </a:endParaRPr>
          </a:p>
        </p:txBody>
      </p:sp>
      <p:grpSp>
        <p:nvGrpSpPr>
          <p:cNvPr id="30" name="Group 2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AD00FC0-3EFB-BB2F-39D6-38F4142BE3A8}"/>
              </a:ext>
            </a:extLst>
          </p:cNvPr>
          <p:cNvSpPr>
            <a:spLocks noGrp="1"/>
          </p:cNvSpPr>
          <p:nvPr>
            <p:ph idx="1"/>
          </p:nvPr>
        </p:nvSpPr>
        <p:spPr>
          <a:xfrm>
            <a:off x="590719" y="2330505"/>
            <a:ext cx="4559425" cy="3979585"/>
          </a:xfrm>
        </p:spPr>
        <p:txBody>
          <a:bodyPr vert="horz" lIns="91440" tIns="45720" rIns="91440" bIns="45720" rtlCol="0" anchor="ctr">
            <a:normAutofit/>
          </a:bodyPr>
          <a:lstStyle/>
          <a:p>
            <a:pPr marL="0" indent="0">
              <a:buNone/>
            </a:pPr>
            <a:r>
              <a:rPr lang="en-GB" altLang="zh-CN" sz="2000" kern="1200" dirty="0">
                <a:latin typeface="+mn-lt"/>
                <a:ea typeface="+mn-ea"/>
                <a:cs typeface="+mn-cs"/>
              </a:rPr>
              <a:t>There are more GAI models, more professional and aims at more specific application domain, comes every day! </a:t>
            </a:r>
            <a:endParaRPr lang="en-US" sz="2000" kern="1200" dirty="0">
              <a:latin typeface="+mn-lt"/>
              <a:ea typeface="+mn-ea"/>
              <a:cs typeface="+mn-cs"/>
            </a:endParaRPr>
          </a:p>
        </p:txBody>
      </p:sp>
      <p:sp>
        <p:nvSpPr>
          <p:cNvPr id="31" name="Rectangle 3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n iceberg in the water&#10;&#10;Description automatically generated">
            <a:extLst>
              <a:ext uri="{FF2B5EF4-FFF2-40B4-BE49-F238E27FC236}">
                <a16:creationId xmlns:a16="http://schemas.microsoft.com/office/drawing/2014/main" id="{7ACA2B06-4D07-D821-1114-4DAC0B34295B}"/>
              </a:ext>
            </a:extLst>
          </p:cNvPr>
          <p:cNvPicPr>
            <a:picLocks noChangeAspect="1"/>
          </p:cNvPicPr>
          <p:nvPr/>
        </p:nvPicPr>
        <p:blipFill rotWithShape="1">
          <a:blip r:embed="rId2"/>
          <a:srcRect r="15560" b="1"/>
          <a:stretch/>
        </p:blipFill>
        <p:spPr>
          <a:xfrm>
            <a:off x="5977788" y="799352"/>
            <a:ext cx="5425410" cy="5259296"/>
          </a:xfrm>
          <a:prstGeom prst="rect">
            <a:avLst/>
          </a:prstGeom>
        </p:spPr>
      </p:pic>
      <p:sp>
        <p:nvSpPr>
          <p:cNvPr id="8" name="Date Placeholder 7">
            <a:extLst>
              <a:ext uri="{FF2B5EF4-FFF2-40B4-BE49-F238E27FC236}">
                <a16:creationId xmlns:a16="http://schemas.microsoft.com/office/drawing/2014/main" id="{0B0B3621-EBA4-5559-9DCD-CB8A9E017147}"/>
              </a:ext>
            </a:extLst>
          </p:cNvPr>
          <p:cNvSpPr>
            <a:spLocks noGrp="1"/>
          </p:cNvSpPr>
          <p:nvPr>
            <p:ph type="dt" sz="half" idx="10"/>
          </p:nvPr>
        </p:nvSpPr>
        <p:spPr>
          <a:xfrm>
            <a:off x="589560" y="6492240"/>
            <a:ext cx="2991840" cy="365125"/>
          </a:xfrm>
        </p:spPr>
        <p:txBody>
          <a:bodyPr vert="horz" lIns="91440" tIns="45720" rIns="91440" bIns="45720" rtlCol="0">
            <a:normAutofit/>
          </a:bodyPr>
          <a:lstStyle/>
          <a:p>
            <a:pPr>
              <a:spcAft>
                <a:spcPts val="600"/>
              </a:spcAft>
            </a:pPr>
            <a:r>
              <a:rPr lang="en-US" noProof="0"/>
              <a:t>Wednesday 13th September</a:t>
            </a:r>
          </a:p>
        </p:txBody>
      </p:sp>
      <p:sp>
        <p:nvSpPr>
          <p:cNvPr id="3" name="Footer Placeholder 2">
            <a:extLst>
              <a:ext uri="{FF2B5EF4-FFF2-40B4-BE49-F238E27FC236}">
                <a16:creationId xmlns:a16="http://schemas.microsoft.com/office/drawing/2014/main" id="{4F8D0CF5-6128-41F9-19B8-D980CA5CE92E}"/>
              </a:ext>
            </a:extLst>
          </p:cNvPr>
          <p:cNvSpPr>
            <a:spLocks noGrp="1"/>
          </p:cNvSpPr>
          <p:nvPr>
            <p:ph type="ftr" sz="quarter" idx="11"/>
          </p:nvPr>
        </p:nvSpPr>
        <p:spPr>
          <a:xfrm>
            <a:off x="5685810" y="6492240"/>
            <a:ext cx="3050866" cy="365125"/>
          </a:xfrm>
        </p:spPr>
        <p:txBody>
          <a:bodyPr vert="horz" lIns="91440" tIns="45720" rIns="91440" bIns="45720" rtlCol="0">
            <a:normAutofit/>
          </a:bodyPr>
          <a:lstStyle/>
          <a:p>
            <a:pPr algn="l">
              <a:lnSpc>
                <a:spcPct val="90000"/>
              </a:lnSpc>
              <a:spcAft>
                <a:spcPts val="600"/>
              </a:spcAft>
            </a:pPr>
            <a:r>
              <a:rPr lang="en-US" altLang="zh-CN" sz="800" kern="1200" noProof="0">
                <a:latin typeface="+mn-lt"/>
                <a:ea typeface="+mn-ea"/>
                <a:cs typeface="+mn-cs"/>
              </a:rPr>
              <a:t>BEDS Learning and Teaching Excellence Conference 2023</a:t>
            </a:r>
            <a:endParaRPr lang="en-US" sz="800" kern="1200" noProof="0">
              <a:latin typeface="+mn-lt"/>
              <a:ea typeface="+mn-ea"/>
              <a:cs typeface="+mn-cs"/>
            </a:endParaRPr>
          </a:p>
        </p:txBody>
      </p:sp>
      <p:sp>
        <p:nvSpPr>
          <p:cNvPr id="4" name="Slide Number Placeholder 3">
            <a:extLst>
              <a:ext uri="{FF2B5EF4-FFF2-40B4-BE49-F238E27FC236}">
                <a16:creationId xmlns:a16="http://schemas.microsoft.com/office/drawing/2014/main" id="{6102F9BB-595F-17E2-07D0-022AB8E83562}"/>
              </a:ext>
            </a:extLst>
          </p:cNvPr>
          <p:cNvSpPr>
            <a:spLocks noGrp="1"/>
          </p:cNvSpPr>
          <p:nvPr>
            <p:ph type="sldNum" sz="quarter" idx="12"/>
          </p:nvPr>
        </p:nvSpPr>
        <p:spPr>
          <a:xfrm>
            <a:off x="9385070" y="6492240"/>
            <a:ext cx="1055716" cy="365125"/>
          </a:xfrm>
        </p:spPr>
        <p:txBody>
          <a:bodyPr vert="horz" lIns="91440" tIns="45720" rIns="91440" bIns="45720" rtlCol="0">
            <a:normAutofit/>
          </a:bodyPr>
          <a:lstStyle/>
          <a:p>
            <a:pPr>
              <a:spcAft>
                <a:spcPts val="600"/>
              </a:spcAft>
            </a:pPr>
            <a:fld id="{9FF96B15-8338-45D5-A943-561235072D66}" type="slidenum">
              <a:rPr lang="en-US" noProof="0"/>
              <a:pPr>
                <a:spcAft>
                  <a:spcPts val="600"/>
                </a:spcAft>
              </a:pPr>
              <a:t>17</a:t>
            </a:fld>
            <a:endParaRPr lang="en-US" noProof="0"/>
          </a:p>
        </p:txBody>
      </p:sp>
    </p:spTree>
    <p:extLst>
      <p:ext uri="{BB962C8B-B14F-4D97-AF65-F5344CB8AC3E}">
        <p14:creationId xmlns:p14="http://schemas.microsoft.com/office/powerpoint/2010/main" val="200629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9B8A-209C-32AC-EA02-8BE037AF2106}"/>
              </a:ext>
            </a:extLst>
          </p:cNvPr>
          <p:cNvSpPr>
            <a:spLocks noGrp="1"/>
          </p:cNvSpPr>
          <p:nvPr>
            <p:ph type="title"/>
          </p:nvPr>
        </p:nvSpPr>
        <p:spPr/>
        <p:txBody>
          <a:bodyPr/>
          <a:lstStyle/>
          <a:p>
            <a:r>
              <a:rPr lang="en-GB" dirty="0"/>
              <a:t>In HE domain</a:t>
            </a:r>
          </a:p>
        </p:txBody>
      </p:sp>
      <p:sp>
        <p:nvSpPr>
          <p:cNvPr id="3" name="Content Placeholder 2">
            <a:extLst>
              <a:ext uri="{FF2B5EF4-FFF2-40B4-BE49-F238E27FC236}">
                <a16:creationId xmlns:a16="http://schemas.microsoft.com/office/drawing/2014/main" id="{ABB6B6F0-3B3B-891D-4035-6B26B6F1E425}"/>
              </a:ext>
            </a:extLst>
          </p:cNvPr>
          <p:cNvSpPr>
            <a:spLocks noGrp="1"/>
          </p:cNvSpPr>
          <p:nvPr>
            <p:ph idx="1"/>
          </p:nvPr>
        </p:nvSpPr>
        <p:spPr>
          <a:xfrm>
            <a:off x="1162212" y="1825625"/>
            <a:ext cx="10191588" cy="565883"/>
          </a:xfrm>
        </p:spPr>
        <p:txBody>
          <a:bodyPr>
            <a:normAutofit lnSpcReduction="10000"/>
          </a:bodyPr>
          <a:lstStyle/>
          <a:p>
            <a:pPr marL="0" indent="0">
              <a:buNone/>
            </a:pPr>
            <a:r>
              <a:rPr lang="en-GB" dirty="0"/>
              <a:t>There are GAI tools for </a:t>
            </a:r>
          </a:p>
          <a:p>
            <a:endParaRPr lang="en-GB" dirty="0"/>
          </a:p>
        </p:txBody>
      </p:sp>
      <p:sp>
        <p:nvSpPr>
          <p:cNvPr id="4" name="Date Placeholder 3">
            <a:extLst>
              <a:ext uri="{FF2B5EF4-FFF2-40B4-BE49-F238E27FC236}">
                <a16:creationId xmlns:a16="http://schemas.microsoft.com/office/drawing/2014/main" id="{1A1C8D26-AD32-234F-3CEC-8F9C7074331C}"/>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68B9E61B-5AAE-1787-28A6-726846E5B8CF}"/>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50D1A8EA-BB47-0CAD-B409-EE8928C2F39D}"/>
              </a:ext>
            </a:extLst>
          </p:cNvPr>
          <p:cNvSpPr>
            <a:spLocks noGrp="1"/>
          </p:cNvSpPr>
          <p:nvPr>
            <p:ph type="sldNum" sz="quarter" idx="12"/>
          </p:nvPr>
        </p:nvSpPr>
        <p:spPr/>
        <p:txBody>
          <a:bodyPr/>
          <a:lstStyle/>
          <a:p>
            <a:pPr rtl="0"/>
            <a:fld id="{9FF96B15-8338-45D5-A943-561235072D66}" type="slidenum">
              <a:rPr lang="en-GB" noProof="0" smtClean="0"/>
              <a:t>18</a:t>
            </a:fld>
            <a:endParaRPr lang="en-GB" noProof="0" dirty="0"/>
          </a:p>
        </p:txBody>
      </p:sp>
      <p:sp>
        <p:nvSpPr>
          <p:cNvPr id="7" name="Content Placeholder 2">
            <a:extLst>
              <a:ext uri="{FF2B5EF4-FFF2-40B4-BE49-F238E27FC236}">
                <a16:creationId xmlns:a16="http://schemas.microsoft.com/office/drawing/2014/main" id="{5CC02CF1-97DA-0EA8-23F3-449D0C57BD4F}"/>
              </a:ext>
            </a:extLst>
          </p:cNvPr>
          <p:cNvSpPr txBox="1">
            <a:spLocks/>
          </p:cNvSpPr>
          <p:nvPr/>
        </p:nvSpPr>
        <p:spPr>
          <a:xfrm>
            <a:off x="2404858" y="3064123"/>
            <a:ext cx="3233942" cy="5658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 Students </a:t>
            </a:r>
          </a:p>
          <a:p>
            <a:endParaRPr lang="en-GB" dirty="0"/>
          </a:p>
        </p:txBody>
      </p:sp>
      <p:sp>
        <p:nvSpPr>
          <p:cNvPr id="8" name="Content Placeholder 2">
            <a:extLst>
              <a:ext uri="{FF2B5EF4-FFF2-40B4-BE49-F238E27FC236}">
                <a16:creationId xmlns:a16="http://schemas.microsoft.com/office/drawing/2014/main" id="{6988A3CC-F681-BB49-61C1-E1257CAD1738}"/>
              </a:ext>
            </a:extLst>
          </p:cNvPr>
          <p:cNvSpPr txBox="1">
            <a:spLocks/>
          </p:cNvSpPr>
          <p:nvPr/>
        </p:nvSpPr>
        <p:spPr>
          <a:xfrm>
            <a:off x="2404858" y="3829873"/>
            <a:ext cx="3233942" cy="5658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 Academics</a:t>
            </a:r>
          </a:p>
        </p:txBody>
      </p:sp>
    </p:spTree>
    <p:extLst>
      <p:ext uri="{BB962C8B-B14F-4D97-AF65-F5344CB8AC3E}">
        <p14:creationId xmlns:p14="http://schemas.microsoft.com/office/powerpoint/2010/main" val="325399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D7F6-BC42-1FAE-97A2-7B26D6ADC417}"/>
              </a:ext>
            </a:extLst>
          </p:cNvPr>
          <p:cNvSpPr>
            <a:spLocks noGrp="1"/>
          </p:cNvSpPr>
          <p:nvPr>
            <p:ph type="title"/>
          </p:nvPr>
        </p:nvSpPr>
        <p:spPr/>
        <p:txBody>
          <a:bodyPr/>
          <a:lstStyle/>
          <a:p>
            <a:r>
              <a:rPr lang="en-US" altLang="zh-CN" sz="4400" b="1" dirty="0"/>
              <a:t>GAI tools for Students</a:t>
            </a:r>
            <a:endParaRPr lang="en-GB" dirty="0"/>
          </a:p>
        </p:txBody>
      </p:sp>
      <p:sp>
        <p:nvSpPr>
          <p:cNvPr id="3" name="Content Placeholder 2">
            <a:extLst>
              <a:ext uri="{FF2B5EF4-FFF2-40B4-BE49-F238E27FC236}">
                <a16:creationId xmlns:a16="http://schemas.microsoft.com/office/drawing/2014/main" id="{6F5F6861-5174-F736-1DE1-BDE9546170B9}"/>
              </a:ext>
            </a:extLst>
          </p:cNvPr>
          <p:cNvSpPr>
            <a:spLocks noGrp="1"/>
          </p:cNvSpPr>
          <p:nvPr>
            <p:ph idx="1"/>
          </p:nvPr>
        </p:nvSpPr>
        <p:spPr>
          <a:xfrm>
            <a:off x="1278327" y="1855930"/>
            <a:ext cx="2743200" cy="569232"/>
          </a:xfrm>
        </p:spPr>
        <p:txBody>
          <a:bodyPr>
            <a:normAutofit lnSpcReduction="10000"/>
          </a:bodyPr>
          <a:lstStyle/>
          <a:p>
            <a:r>
              <a:rPr lang="en-GB" dirty="0">
                <a:hlinkClick r:id="rId2"/>
              </a:rPr>
              <a:t>Caktus</a:t>
            </a:r>
            <a:r>
              <a:rPr lang="en-GB" dirty="0"/>
              <a:t> </a:t>
            </a:r>
          </a:p>
        </p:txBody>
      </p:sp>
      <p:sp>
        <p:nvSpPr>
          <p:cNvPr id="4" name="Date Placeholder 3">
            <a:extLst>
              <a:ext uri="{FF2B5EF4-FFF2-40B4-BE49-F238E27FC236}">
                <a16:creationId xmlns:a16="http://schemas.microsoft.com/office/drawing/2014/main" id="{C1E0C508-FE55-C1CE-CD27-0A9741998EEE}"/>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BE13BC7B-D25F-18FD-C3FE-0C87FB29CFF8}"/>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F2D51D2E-A7BC-972D-5D72-88AAE237A356}"/>
              </a:ext>
            </a:extLst>
          </p:cNvPr>
          <p:cNvSpPr>
            <a:spLocks noGrp="1"/>
          </p:cNvSpPr>
          <p:nvPr>
            <p:ph type="sldNum" sz="quarter" idx="12"/>
          </p:nvPr>
        </p:nvSpPr>
        <p:spPr/>
        <p:txBody>
          <a:bodyPr/>
          <a:lstStyle/>
          <a:p>
            <a:pPr rtl="0"/>
            <a:fld id="{9FF96B15-8338-45D5-A943-561235072D66}" type="slidenum">
              <a:rPr lang="en-GB" noProof="0" smtClean="0"/>
              <a:t>19</a:t>
            </a:fld>
            <a:endParaRPr lang="en-GB" noProof="0" dirty="0"/>
          </a:p>
        </p:txBody>
      </p:sp>
      <p:pic>
        <p:nvPicPr>
          <p:cNvPr id="8" name="Picture 7">
            <a:extLst>
              <a:ext uri="{FF2B5EF4-FFF2-40B4-BE49-F238E27FC236}">
                <a16:creationId xmlns:a16="http://schemas.microsoft.com/office/drawing/2014/main" id="{FF6BE5CF-C71A-9017-24E1-33E27B99E193}"/>
              </a:ext>
            </a:extLst>
          </p:cNvPr>
          <p:cNvPicPr>
            <a:picLocks noChangeAspect="1"/>
          </p:cNvPicPr>
          <p:nvPr/>
        </p:nvPicPr>
        <p:blipFill>
          <a:blip r:embed="rId3"/>
          <a:stretch>
            <a:fillRect/>
          </a:stretch>
        </p:blipFill>
        <p:spPr>
          <a:xfrm>
            <a:off x="2749069" y="2425162"/>
            <a:ext cx="8070432" cy="3679167"/>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F0CF2409-5E68-FB90-123E-47CC1089D69F}"/>
                  </a:ext>
                </a:extLst>
              </p14:cNvPr>
              <p14:cNvContentPartPr/>
              <p14:nvPr/>
            </p14:nvContentPartPr>
            <p14:xfrm>
              <a:off x="4092680" y="5862834"/>
              <a:ext cx="2803680" cy="44640"/>
            </p14:xfrm>
          </p:contentPart>
        </mc:Choice>
        <mc:Fallback xmlns="">
          <p:pic>
            <p:nvPicPr>
              <p:cNvPr id="11" name="Ink 10">
                <a:extLst>
                  <a:ext uri="{FF2B5EF4-FFF2-40B4-BE49-F238E27FC236}">
                    <a16:creationId xmlns:a16="http://schemas.microsoft.com/office/drawing/2014/main" id="{F0CF2409-5E68-FB90-123E-47CC1089D69F}"/>
                  </a:ext>
                </a:extLst>
              </p:cNvPr>
              <p:cNvPicPr/>
              <p:nvPr/>
            </p:nvPicPr>
            <p:blipFill>
              <a:blip r:embed="rId5"/>
              <a:stretch>
                <a:fillRect/>
              </a:stretch>
            </p:blipFill>
            <p:spPr>
              <a:xfrm>
                <a:off x="4029680" y="5799834"/>
                <a:ext cx="2929320" cy="170280"/>
              </a:xfrm>
              <a:prstGeom prst="rect">
                <a:avLst/>
              </a:prstGeom>
            </p:spPr>
          </p:pic>
        </mc:Fallback>
      </mc:AlternateContent>
      <p:pic>
        <p:nvPicPr>
          <p:cNvPr id="13" name="Picture 12">
            <a:extLst>
              <a:ext uri="{FF2B5EF4-FFF2-40B4-BE49-F238E27FC236}">
                <a16:creationId xmlns:a16="http://schemas.microsoft.com/office/drawing/2014/main" id="{E6E61F30-31CE-5E60-28B5-4590BDAE4C78}"/>
              </a:ext>
            </a:extLst>
          </p:cNvPr>
          <p:cNvPicPr>
            <a:picLocks noChangeAspect="1"/>
          </p:cNvPicPr>
          <p:nvPr/>
        </p:nvPicPr>
        <p:blipFill>
          <a:blip r:embed="rId6"/>
          <a:stretch>
            <a:fillRect/>
          </a:stretch>
        </p:blipFill>
        <p:spPr>
          <a:xfrm>
            <a:off x="3077029" y="1968640"/>
            <a:ext cx="8766537" cy="4483213"/>
          </a:xfrm>
          <a:prstGeom prst="rect">
            <a:avLst/>
          </a:prstGeom>
        </p:spPr>
      </p:pic>
      <p:pic>
        <p:nvPicPr>
          <p:cNvPr id="15" name="Picture 14">
            <a:extLst>
              <a:ext uri="{FF2B5EF4-FFF2-40B4-BE49-F238E27FC236}">
                <a16:creationId xmlns:a16="http://schemas.microsoft.com/office/drawing/2014/main" id="{F67156EB-C621-0A7F-A418-C874D0DD2738}"/>
              </a:ext>
            </a:extLst>
          </p:cNvPr>
          <p:cNvPicPr>
            <a:picLocks noChangeAspect="1"/>
          </p:cNvPicPr>
          <p:nvPr/>
        </p:nvPicPr>
        <p:blipFill>
          <a:blip r:embed="rId7"/>
          <a:stretch>
            <a:fillRect/>
          </a:stretch>
        </p:blipFill>
        <p:spPr>
          <a:xfrm>
            <a:off x="3105857" y="1874705"/>
            <a:ext cx="8882178" cy="4617009"/>
          </a:xfrm>
          <a:prstGeom prst="rect">
            <a:avLst/>
          </a:prstGeom>
        </p:spPr>
      </p:pic>
      <p:pic>
        <p:nvPicPr>
          <p:cNvPr id="17" name="Picture 16">
            <a:extLst>
              <a:ext uri="{FF2B5EF4-FFF2-40B4-BE49-F238E27FC236}">
                <a16:creationId xmlns:a16="http://schemas.microsoft.com/office/drawing/2014/main" id="{CFAFC865-85C2-E959-FB35-E9D6D79124C4}"/>
              </a:ext>
            </a:extLst>
          </p:cNvPr>
          <p:cNvPicPr>
            <a:picLocks noChangeAspect="1"/>
          </p:cNvPicPr>
          <p:nvPr/>
        </p:nvPicPr>
        <p:blipFill>
          <a:blip r:embed="rId8"/>
          <a:stretch>
            <a:fillRect/>
          </a:stretch>
        </p:blipFill>
        <p:spPr>
          <a:xfrm>
            <a:off x="3163677" y="1968640"/>
            <a:ext cx="8766537" cy="4462571"/>
          </a:xfrm>
          <a:prstGeom prst="rect">
            <a:avLst/>
          </a:prstGeom>
        </p:spPr>
      </p:pic>
    </p:spTree>
    <p:extLst>
      <p:ext uri="{BB962C8B-B14F-4D97-AF65-F5344CB8AC3E}">
        <p14:creationId xmlns:p14="http://schemas.microsoft.com/office/powerpoint/2010/main" val="41961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FDBF-A458-CD8C-1AC6-49E80EDF66F9}"/>
              </a:ext>
            </a:extLst>
          </p:cNvPr>
          <p:cNvSpPr>
            <a:spLocks noGrp="1"/>
          </p:cNvSpPr>
          <p:nvPr>
            <p:ph type="title"/>
          </p:nvPr>
        </p:nvSpPr>
        <p:spPr/>
        <p:txBody>
          <a:bodyPr/>
          <a:lstStyle/>
          <a:p>
            <a:r>
              <a:rPr lang="en-GB" b="1" dirty="0"/>
              <a:t>Outline</a:t>
            </a:r>
          </a:p>
        </p:txBody>
      </p:sp>
      <p:sp>
        <p:nvSpPr>
          <p:cNvPr id="3" name="Content Placeholder 2">
            <a:extLst>
              <a:ext uri="{FF2B5EF4-FFF2-40B4-BE49-F238E27FC236}">
                <a16:creationId xmlns:a16="http://schemas.microsoft.com/office/drawing/2014/main" id="{6F916572-976B-AD6C-5EC6-2A1674358A00}"/>
              </a:ext>
            </a:extLst>
          </p:cNvPr>
          <p:cNvSpPr>
            <a:spLocks noGrp="1"/>
          </p:cNvSpPr>
          <p:nvPr>
            <p:ph idx="1"/>
          </p:nvPr>
        </p:nvSpPr>
        <p:spPr>
          <a:xfrm>
            <a:off x="1987852" y="2344737"/>
            <a:ext cx="8767234" cy="2346692"/>
          </a:xfrm>
        </p:spPr>
        <p:txBody>
          <a:bodyPr>
            <a:normAutofit lnSpcReduction="10000"/>
          </a:bodyPr>
          <a:lstStyle/>
          <a:p>
            <a:r>
              <a:rPr lang="en-GB" dirty="0"/>
              <a:t>What is Generative AI </a:t>
            </a:r>
          </a:p>
          <a:p>
            <a:r>
              <a:rPr lang="en-GB" dirty="0"/>
              <a:t>What can it do?</a:t>
            </a:r>
          </a:p>
          <a:p>
            <a:r>
              <a:rPr lang="en-GB" dirty="0"/>
              <a:t>Is it opportunity or threat for HE?</a:t>
            </a:r>
          </a:p>
          <a:p>
            <a:r>
              <a:rPr lang="en-GB" dirty="0"/>
              <a:t>What will we do?</a:t>
            </a:r>
          </a:p>
        </p:txBody>
      </p:sp>
      <p:sp>
        <p:nvSpPr>
          <p:cNvPr id="4" name="Date Placeholder 3">
            <a:extLst>
              <a:ext uri="{FF2B5EF4-FFF2-40B4-BE49-F238E27FC236}">
                <a16:creationId xmlns:a16="http://schemas.microsoft.com/office/drawing/2014/main" id="{FEF0CA5B-D609-2564-EB96-614F732F00A0}"/>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0BF4797C-94FF-2F96-43BE-DC65A4E86909}"/>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9F0B6985-0A7C-AF6F-763D-ED9CDD00E04B}"/>
              </a:ext>
            </a:extLst>
          </p:cNvPr>
          <p:cNvSpPr>
            <a:spLocks noGrp="1"/>
          </p:cNvSpPr>
          <p:nvPr>
            <p:ph type="sldNum" sz="quarter" idx="12"/>
          </p:nvPr>
        </p:nvSpPr>
        <p:spPr/>
        <p:txBody>
          <a:bodyPr/>
          <a:lstStyle/>
          <a:p>
            <a:pPr rtl="0"/>
            <a:fld id="{9FF96B15-8338-45D5-A943-561235072D66}" type="slidenum">
              <a:rPr lang="en-GB" noProof="0" smtClean="0"/>
              <a:t>2</a:t>
            </a:fld>
            <a:endParaRPr lang="en-GB" noProof="0" dirty="0"/>
          </a:p>
        </p:txBody>
      </p:sp>
    </p:spTree>
    <p:extLst>
      <p:ext uri="{BB962C8B-B14F-4D97-AF65-F5344CB8AC3E}">
        <p14:creationId xmlns:p14="http://schemas.microsoft.com/office/powerpoint/2010/main" val="2034718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F7298D-3A0D-38B9-DEFF-8017DBA13948}"/>
              </a:ext>
            </a:extLst>
          </p:cNvPr>
          <p:cNvSpPr>
            <a:spLocks noGrp="1"/>
          </p:cNvSpPr>
          <p:nvPr>
            <p:ph type="title"/>
          </p:nvPr>
        </p:nvSpPr>
        <p:spPr>
          <a:xfrm>
            <a:off x="1060612" y="355119"/>
            <a:ext cx="8373674" cy="1325563"/>
          </a:xfrm>
        </p:spPr>
        <p:txBody>
          <a:bodyPr/>
          <a:lstStyle/>
          <a:p>
            <a:r>
              <a:rPr lang="en-US" altLang="zh-CN" dirty="0">
                <a:solidFill>
                  <a:prstClr val="black"/>
                </a:solidFill>
                <a:latin typeface="Century Gothic" panose="020B0502020202020204"/>
                <a:ea typeface="宋体" panose="02010600030101010101" pitchFamily="2" charset="-122"/>
                <a:cs typeface="+mn-cs"/>
              </a:rPr>
              <a:t>GAI tools for Students  </a:t>
            </a:r>
            <a:r>
              <a:rPr lang="en-US" altLang="zh-CN" sz="3200" b="1" dirty="0"/>
              <a:t>C</a:t>
            </a:r>
            <a:r>
              <a:rPr lang="en-GB" altLang="zh-CN" sz="3200" b="1" dirty="0" err="1"/>
              <a:t>aktus</a:t>
            </a:r>
            <a:r>
              <a:rPr lang="en-GB" altLang="zh-CN" sz="3200" b="1" dirty="0"/>
              <a:t> (5$/m)</a:t>
            </a:r>
            <a:endParaRPr lang="en-GB" dirty="0"/>
          </a:p>
        </p:txBody>
      </p:sp>
      <p:sp>
        <p:nvSpPr>
          <p:cNvPr id="4" name="Date Placeholder 3">
            <a:extLst>
              <a:ext uri="{FF2B5EF4-FFF2-40B4-BE49-F238E27FC236}">
                <a16:creationId xmlns:a16="http://schemas.microsoft.com/office/drawing/2014/main" id="{E6279144-6F0F-FDFE-2737-2B3E645BCD07}"/>
              </a:ext>
            </a:extLst>
          </p:cNvPr>
          <p:cNvSpPr>
            <a:spLocks noGrp="1"/>
          </p:cNvSpPr>
          <p:nvPr>
            <p:ph type="dt" sz="half" idx="10"/>
          </p:nvPr>
        </p:nvSpPr>
        <p:spPr/>
        <p:txBody>
          <a:bodyPr/>
          <a:lstStyle/>
          <a:p>
            <a:pPr rtl="0"/>
            <a:r>
              <a:rPr lang="en-US" noProof="0"/>
              <a:t>Wednesday 13th September</a:t>
            </a:r>
            <a:endParaRPr lang="en-GB" noProof="0" dirty="0"/>
          </a:p>
        </p:txBody>
      </p:sp>
      <p:sp>
        <p:nvSpPr>
          <p:cNvPr id="2" name="Footer Placeholder 1">
            <a:extLst>
              <a:ext uri="{FF2B5EF4-FFF2-40B4-BE49-F238E27FC236}">
                <a16:creationId xmlns:a16="http://schemas.microsoft.com/office/drawing/2014/main" id="{A6821D3B-CADB-FA55-D2D0-A0D01EB2E3EE}"/>
              </a:ext>
            </a:extLst>
          </p:cNvPr>
          <p:cNvSpPr>
            <a:spLocks noGrp="1"/>
          </p:cNvSpPr>
          <p:nvPr>
            <p:ph type="ftr" sz="quarter" idx="11"/>
          </p:nvPr>
        </p:nvSpPr>
        <p:spPr/>
        <p:txBody>
          <a:bodyPr/>
          <a:lstStyle/>
          <a:p>
            <a:pPr rtl="0"/>
            <a:r>
              <a:rPr lang="en-GB" altLang="zh-CN" noProof="0" dirty="0">
                <a:solidFill>
                  <a:srgbClr val="FF0000"/>
                </a:solidFill>
              </a:rPr>
              <a:t>BEDS</a:t>
            </a:r>
            <a:r>
              <a:rPr lang="en-GB" altLang="zh-CN" noProof="0" dirty="0"/>
              <a:t> Learning and Teaching Excellence Conference 2023</a:t>
            </a:r>
            <a:endParaRPr lang="en-GB" noProof="0" dirty="0"/>
          </a:p>
        </p:txBody>
      </p:sp>
      <p:sp>
        <p:nvSpPr>
          <p:cNvPr id="3" name="Slide Number Placeholder 2">
            <a:extLst>
              <a:ext uri="{FF2B5EF4-FFF2-40B4-BE49-F238E27FC236}">
                <a16:creationId xmlns:a16="http://schemas.microsoft.com/office/drawing/2014/main" id="{C8463D0C-4B0A-178F-3272-1A09C405F572}"/>
              </a:ext>
            </a:extLst>
          </p:cNvPr>
          <p:cNvSpPr>
            <a:spLocks noGrp="1"/>
          </p:cNvSpPr>
          <p:nvPr>
            <p:ph type="sldNum" sz="quarter" idx="12"/>
          </p:nvPr>
        </p:nvSpPr>
        <p:spPr/>
        <p:txBody>
          <a:bodyPr/>
          <a:lstStyle/>
          <a:p>
            <a:pPr rtl="0"/>
            <a:fld id="{9FF96B15-8338-45D5-A943-561235072D66}" type="slidenum">
              <a:rPr lang="en-GB" noProof="0" smtClean="0"/>
              <a:t>20</a:t>
            </a:fld>
            <a:endParaRPr lang="en-GB" noProof="0" dirty="0"/>
          </a:p>
        </p:txBody>
      </p:sp>
      <p:pic>
        <p:nvPicPr>
          <p:cNvPr id="5" name="Picture 4">
            <a:extLst>
              <a:ext uri="{FF2B5EF4-FFF2-40B4-BE49-F238E27FC236}">
                <a16:creationId xmlns:a16="http://schemas.microsoft.com/office/drawing/2014/main" id="{1987F462-ED69-8275-AC4F-291CAFA99BEC}"/>
              </a:ext>
            </a:extLst>
          </p:cNvPr>
          <p:cNvPicPr>
            <a:picLocks noChangeAspect="1"/>
          </p:cNvPicPr>
          <p:nvPr/>
        </p:nvPicPr>
        <p:blipFill>
          <a:blip r:embed="rId2"/>
          <a:stretch>
            <a:fillRect/>
          </a:stretch>
        </p:blipFill>
        <p:spPr>
          <a:xfrm>
            <a:off x="1614744" y="1991445"/>
            <a:ext cx="8962512" cy="4364905"/>
          </a:xfrm>
          <a:prstGeom prst="rect">
            <a:avLst/>
          </a:prstGeom>
        </p:spPr>
      </p:pic>
    </p:spTree>
    <p:extLst>
      <p:ext uri="{BB962C8B-B14F-4D97-AF65-F5344CB8AC3E}">
        <p14:creationId xmlns:p14="http://schemas.microsoft.com/office/powerpoint/2010/main" val="1286584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F7298D-3A0D-38B9-DEFF-8017DBA13948}"/>
              </a:ext>
            </a:extLst>
          </p:cNvPr>
          <p:cNvSpPr>
            <a:spLocks noGrp="1"/>
          </p:cNvSpPr>
          <p:nvPr>
            <p:ph type="title"/>
          </p:nvPr>
        </p:nvSpPr>
        <p:spPr>
          <a:xfrm>
            <a:off x="1060612" y="355119"/>
            <a:ext cx="8373674" cy="1325563"/>
          </a:xfrm>
        </p:spPr>
        <p:txBody>
          <a:bodyPr/>
          <a:lstStyle/>
          <a:p>
            <a:r>
              <a:rPr lang="en-US" altLang="zh-CN" dirty="0">
                <a:solidFill>
                  <a:prstClr val="black"/>
                </a:solidFill>
                <a:latin typeface="Century Gothic" panose="020B0502020202020204"/>
                <a:ea typeface="宋体" panose="02010600030101010101" pitchFamily="2" charset="-122"/>
                <a:cs typeface="+mn-cs"/>
              </a:rPr>
              <a:t>GAI tools for Students  </a:t>
            </a:r>
            <a:r>
              <a:rPr lang="en-US" altLang="zh-CN" sz="3200" b="1" dirty="0"/>
              <a:t>C</a:t>
            </a:r>
            <a:r>
              <a:rPr lang="en-GB" altLang="zh-CN" sz="3200" b="1" dirty="0" err="1"/>
              <a:t>aktus</a:t>
            </a:r>
            <a:r>
              <a:rPr lang="en-GB" altLang="zh-CN" sz="3200" b="1" dirty="0"/>
              <a:t> (5$/m)</a:t>
            </a:r>
            <a:endParaRPr lang="en-GB" dirty="0"/>
          </a:p>
        </p:txBody>
      </p:sp>
      <p:sp>
        <p:nvSpPr>
          <p:cNvPr id="4" name="Date Placeholder 3">
            <a:extLst>
              <a:ext uri="{FF2B5EF4-FFF2-40B4-BE49-F238E27FC236}">
                <a16:creationId xmlns:a16="http://schemas.microsoft.com/office/drawing/2014/main" id="{E6279144-6F0F-FDFE-2737-2B3E645BCD07}"/>
              </a:ext>
            </a:extLst>
          </p:cNvPr>
          <p:cNvSpPr>
            <a:spLocks noGrp="1"/>
          </p:cNvSpPr>
          <p:nvPr>
            <p:ph type="dt" sz="half" idx="10"/>
          </p:nvPr>
        </p:nvSpPr>
        <p:spPr/>
        <p:txBody>
          <a:bodyPr/>
          <a:lstStyle/>
          <a:p>
            <a:pPr rtl="0"/>
            <a:r>
              <a:rPr lang="en-US" noProof="0"/>
              <a:t>Wednesday 13th September</a:t>
            </a:r>
            <a:endParaRPr lang="en-GB" noProof="0" dirty="0"/>
          </a:p>
        </p:txBody>
      </p:sp>
      <p:sp>
        <p:nvSpPr>
          <p:cNvPr id="2" name="Footer Placeholder 1">
            <a:extLst>
              <a:ext uri="{FF2B5EF4-FFF2-40B4-BE49-F238E27FC236}">
                <a16:creationId xmlns:a16="http://schemas.microsoft.com/office/drawing/2014/main" id="{A6821D3B-CADB-FA55-D2D0-A0D01EB2E3EE}"/>
              </a:ext>
            </a:extLst>
          </p:cNvPr>
          <p:cNvSpPr>
            <a:spLocks noGrp="1"/>
          </p:cNvSpPr>
          <p:nvPr>
            <p:ph type="ftr" sz="quarter" idx="11"/>
          </p:nvPr>
        </p:nvSpPr>
        <p:spPr/>
        <p:txBody>
          <a:bodyPr/>
          <a:lstStyle/>
          <a:p>
            <a:pPr rtl="0"/>
            <a:r>
              <a:rPr lang="en-GB" altLang="zh-CN" noProof="0" dirty="0">
                <a:solidFill>
                  <a:srgbClr val="FF0000"/>
                </a:solidFill>
              </a:rPr>
              <a:t>BEDS</a:t>
            </a:r>
            <a:r>
              <a:rPr lang="en-GB" altLang="zh-CN" noProof="0" dirty="0"/>
              <a:t> Learning and Teaching Excellence Conference 2023</a:t>
            </a:r>
            <a:endParaRPr lang="en-GB" noProof="0" dirty="0"/>
          </a:p>
        </p:txBody>
      </p:sp>
      <p:sp>
        <p:nvSpPr>
          <p:cNvPr id="3" name="Slide Number Placeholder 2">
            <a:extLst>
              <a:ext uri="{FF2B5EF4-FFF2-40B4-BE49-F238E27FC236}">
                <a16:creationId xmlns:a16="http://schemas.microsoft.com/office/drawing/2014/main" id="{C8463D0C-4B0A-178F-3272-1A09C405F572}"/>
              </a:ext>
            </a:extLst>
          </p:cNvPr>
          <p:cNvSpPr>
            <a:spLocks noGrp="1"/>
          </p:cNvSpPr>
          <p:nvPr>
            <p:ph type="sldNum" sz="quarter" idx="12"/>
          </p:nvPr>
        </p:nvSpPr>
        <p:spPr/>
        <p:txBody>
          <a:bodyPr/>
          <a:lstStyle/>
          <a:p>
            <a:pPr rtl="0"/>
            <a:fld id="{9FF96B15-8338-45D5-A943-561235072D66}" type="slidenum">
              <a:rPr lang="en-GB" noProof="0" smtClean="0"/>
              <a:t>21</a:t>
            </a:fld>
            <a:endParaRPr lang="en-GB" noProof="0" dirty="0"/>
          </a:p>
        </p:txBody>
      </p:sp>
      <p:pic>
        <p:nvPicPr>
          <p:cNvPr id="6" name="Picture 5">
            <a:extLst>
              <a:ext uri="{FF2B5EF4-FFF2-40B4-BE49-F238E27FC236}">
                <a16:creationId xmlns:a16="http://schemas.microsoft.com/office/drawing/2014/main" id="{460D90F9-2E3C-C4F3-B515-6D68AB3B0B37}"/>
              </a:ext>
            </a:extLst>
          </p:cNvPr>
          <p:cNvPicPr>
            <a:picLocks noChangeAspect="1"/>
          </p:cNvPicPr>
          <p:nvPr/>
        </p:nvPicPr>
        <p:blipFill>
          <a:blip r:embed="rId2"/>
          <a:stretch>
            <a:fillRect/>
          </a:stretch>
        </p:blipFill>
        <p:spPr>
          <a:xfrm>
            <a:off x="1722005" y="1797951"/>
            <a:ext cx="8747990" cy="4602055"/>
          </a:xfrm>
          <a:prstGeom prst="rect">
            <a:avLst/>
          </a:prstGeom>
        </p:spPr>
      </p:pic>
    </p:spTree>
    <p:extLst>
      <p:ext uri="{BB962C8B-B14F-4D97-AF65-F5344CB8AC3E}">
        <p14:creationId xmlns:p14="http://schemas.microsoft.com/office/powerpoint/2010/main" val="935279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425D-32E4-0B7C-C388-D8B14FDDF04F}"/>
              </a:ext>
            </a:extLst>
          </p:cNvPr>
          <p:cNvSpPr>
            <a:spLocks noGrp="1"/>
          </p:cNvSpPr>
          <p:nvPr>
            <p:ph type="title"/>
          </p:nvPr>
        </p:nvSpPr>
        <p:spPr/>
        <p:txBody>
          <a:bodyPr/>
          <a:lstStyle/>
          <a:p>
            <a:r>
              <a:rPr lang="en-GB" dirty="0"/>
              <a:t>ChatGPT</a:t>
            </a:r>
          </a:p>
        </p:txBody>
      </p:sp>
      <p:sp>
        <p:nvSpPr>
          <p:cNvPr id="3" name="Content Placeholder 2">
            <a:extLst>
              <a:ext uri="{FF2B5EF4-FFF2-40B4-BE49-F238E27FC236}">
                <a16:creationId xmlns:a16="http://schemas.microsoft.com/office/drawing/2014/main" id="{654C37E0-0026-1B14-0104-D0AF82A121BA}"/>
              </a:ext>
            </a:extLst>
          </p:cNvPr>
          <p:cNvSpPr>
            <a:spLocks noGrp="1"/>
          </p:cNvSpPr>
          <p:nvPr>
            <p:ph idx="1"/>
          </p:nvPr>
        </p:nvSpPr>
        <p:spPr>
          <a:xfrm>
            <a:off x="1162212" y="1825625"/>
            <a:ext cx="10191588" cy="929298"/>
          </a:xfrm>
        </p:spPr>
        <p:txBody>
          <a:bodyPr>
            <a:normAutofit/>
          </a:bodyPr>
          <a:lstStyle/>
          <a:p>
            <a:r>
              <a:rPr lang="en-GB" sz="1400" dirty="0"/>
              <a:t>8. Write MIPS code for calculating a recursive sequence as: a n = a n − 1 + 2 b n − 2; b n = a n − 1 − b n − 2; with a 0 = b 0 = 1 and a 1 = 2, b 1 = 1. The code should prompt the user to enter the value of n and display the results in the console. note that you should use recursion with nested procedure linking to implement the code. You should also determine the smallest positive value of n for which your code results in an error and explain the cause of error.</a:t>
            </a:r>
          </a:p>
        </p:txBody>
      </p:sp>
      <p:sp>
        <p:nvSpPr>
          <p:cNvPr id="4" name="Date Placeholder 3">
            <a:extLst>
              <a:ext uri="{FF2B5EF4-FFF2-40B4-BE49-F238E27FC236}">
                <a16:creationId xmlns:a16="http://schemas.microsoft.com/office/drawing/2014/main" id="{29ACB71A-9151-3B5E-684C-FD205A5311AF}"/>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DA2294CB-0565-8A78-C07A-7CC68F4C8226}"/>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CA4EF2D0-3583-F842-9DEE-01815BC2634F}"/>
              </a:ext>
            </a:extLst>
          </p:cNvPr>
          <p:cNvSpPr>
            <a:spLocks noGrp="1"/>
          </p:cNvSpPr>
          <p:nvPr>
            <p:ph type="sldNum" sz="quarter" idx="12"/>
          </p:nvPr>
        </p:nvSpPr>
        <p:spPr/>
        <p:txBody>
          <a:bodyPr/>
          <a:lstStyle/>
          <a:p>
            <a:pPr rtl="0"/>
            <a:fld id="{9FF96B15-8338-45D5-A943-561235072D66}" type="slidenum">
              <a:rPr lang="en-GB" noProof="0" smtClean="0"/>
              <a:t>22</a:t>
            </a:fld>
            <a:endParaRPr lang="en-GB" noProof="0" dirty="0"/>
          </a:p>
        </p:txBody>
      </p:sp>
      <p:pic>
        <p:nvPicPr>
          <p:cNvPr id="8" name="Picture 7">
            <a:extLst>
              <a:ext uri="{FF2B5EF4-FFF2-40B4-BE49-F238E27FC236}">
                <a16:creationId xmlns:a16="http://schemas.microsoft.com/office/drawing/2014/main" id="{5CC5FF08-DEF3-8C15-83EB-F10F4FF50D6D}"/>
              </a:ext>
            </a:extLst>
          </p:cNvPr>
          <p:cNvPicPr>
            <a:picLocks noChangeAspect="1"/>
          </p:cNvPicPr>
          <p:nvPr/>
        </p:nvPicPr>
        <p:blipFill>
          <a:blip r:embed="rId2"/>
          <a:stretch>
            <a:fillRect/>
          </a:stretch>
        </p:blipFill>
        <p:spPr>
          <a:xfrm>
            <a:off x="1324621" y="2770682"/>
            <a:ext cx="6278111" cy="3613564"/>
          </a:xfrm>
          <a:prstGeom prst="rect">
            <a:avLst/>
          </a:prstGeom>
        </p:spPr>
      </p:pic>
      <p:pic>
        <p:nvPicPr>
          <p:cNvPr id="12" name="Picture 11">
            <a:extLst>
              <a:ext uri="{FF2B5EF4-FFF2-40B4-BE49-F238E27FC236}">
                <a16:creationId xmlns:a16="http://schemas.microsoft.com/office/drawing/2014/main" id="{D91B63D1-8574-C166-FC5D-4F49FC3E136E}"/>
              </a:ext>
            </a:extLst>
          </p:cNvPr>
          <p:cNvPicPr>
            <a:picLocks noChangeAspect="1"/>
          </p:cNvPicPr>
          <p:nvPr/>
        </p:nvPicPr>
        <p:blipFill>
          <a:blip r:embed="rId3"/>
          <a:stretch>
            <a:fillRect/>
          </a:stretch>
        </p:blipFill>
        <p:spPr>
          <a:xfrm>
            <a:off x="5047370" y="1754282"/>
            <a:ext cx="6306430" cy="5010849"/>
          </a:xfrm>
          <a:prstGeom prst="rect">
            <a:avLst/>
          </a:prstGeom>
        </p:spPr>
      </p:pic>
    </p:spTree>
    <p:extLst>
      <p:ext uri="{BB962C8B-B14F-4D97-AF65-F5344CB8AC3E}">
        <p14:creationId xmlns:p14="http://schemas.microsoft.com/office/powerpoint/2010/main" val="234119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6079-1AD0-06B2-313C-4F671610EDA6}"/>
              </a:ext>
            </a:extLst>
          </p:cNvPr>
          <p:cNvSpPr>
            <a:spLocks noGrp="1"/>
          </p:cNvSpPr>
          <p:nvPr>
            <p:ph type="title"/>
          </p:nvPr>
        </p:nvSpPr>
        <p:spPr/>
        <p:txBody>
          <a:bodyPr/>
          <a:lstStyle/>
          <a:p>
            <a:r>
              <a:rPr lang="en-GB" dirty="0"/>
              <a:t>ChatGPT </a:t>
            </a:r>
          </a:p>
        </p:txBody>
      </p:sp>
      <p:sp>
        <p:nvSpPr>
          <p:cNvPr id="4" name="Date Placeholder 3">
            <a:extLst>
              <a:ext uri="{FF2B5EF4-FFF2-40B4-BE49-F238E27FC236}">
                <a16:creationId xmlns:a16="http://schemas.microsoft.com/office/drawing/2014/main" id="{593D324F-8C47-5163-7C22-6C78C9BBA4F7}"/>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64F0F67C-567A-9937-900F-A8381AD02387}"/>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BCF2CAAE-3B64-D689-4516-03F979F31B54}"/>
              </a:ext>
            </a:extLst>
          </p:cNvPr>
          <p:cNvSpPr>
            <a:spLocks noGrp="1"/>
          </p:cNvSpPr>
          <p:nvPr>
            <p:ph type="sldNum" sz="quarter" idx="12"/>
          </p:nvPr>
        </p:nvSpPr>
        <p:spPr/>
        <p:txBody>
          <a:bodyPr/>
          <a:lstStyle/>
          <a:p>
            <a:pPr rtl="0"/>
            <a:fld id="{9FF96B15-8338-45D5-A943-561235072D66}" type="slidenum">
              <a:rPr lang="en-GB" noProof="0" smtClean="0"/>
              <a:t>23</a:t>
            </a:fld>
            <a:endParaRPr lang="en-GB" noProof="0" dirty="0"/>
          </a:p>
        </p:txBody>
      </p:sp>
      <p:pic>
        <p:nvPicPr>
          <p:cNvPr id="10" name="Picture 9">
            <a:extLst>
              <a:ext uri="{FF2B5EF4-FFF2-40B4-BE49-F238E27FC236}">
                <a16:creationId xmlns:a16="http://schemas.microsoft.com/office/drawing/2014/main" id="{45FA4A3C-6D55-D81C-C208-AAFD1ECE6A69}"/>
              </a:ext>
            </a:extLst>
          </p:cNvPr>
          <p:cNvPicPr>
            <a:picLocks noChangeAspect="1"/>
          </p:cNvPicPr>
          <p:nvPr/>
        </p:nvPicPr>
        <p:blipFill>
          <a:blip r:embed="rId2"/>
          <a:stretch>
            <a:fillRect/>
          </a:stretch>
        </p:blipFill>
        <p:spPr>
          <a:xfrm>
            <a:off x="1314612" y="2053241"/>
            <a:ext cx="5221346" cy="3984211"/>
          </a:xfrm>
          <a:prstGeom prst="rect">
            <a:avLst/>
          </a:prstGeom>
        </p:spPr>
      </p:pic>
      <p:pic>
        <p:nvPicPr>
          <p:cNvPr id="8" name="Content Placeholder 7">
            <a:extLst>
              <a:ext uri="{FF2B5EF4-FFF2-40B4-BE49-F238E27FC236}">
                <a16:creationId xmlns:a16="http://schemas.microsoft.com/office/drawing/2014/main" id="{3C339DC0-24B6-F67F-62E7-9A182A2BBD55}"/>
              </a:ext>
            </a:extLst>
          </p:cNvPr>
          <p:cNvPicPr>
            <a:picLocks noGrp="1" noChangeAspect="1"/>
          </p:cNvPicPr>
          <p:nvPr>
            <p:ph idx="1"/>
          </p:nvPr>
        </p:nvPicPr>
        <p:blipFill>
          <a:blip r:embed="rId3"/>
          <a:stretch>
            <a:fillRect/>
          </a:stretch>
        </p:blipFill>
        <p:spPr>
          <a:xfrm>
            <a:off x="4658970" y="1869677"/>
            <a:ext cx="7034800" cy="4351338"/>
          </a:xfrm>
        </p:spPr>
      </p:pic>
    </p:spTree>
    <p:extLst>
      <p:ext uri="{BB962C8B-B14F-4D97-AF65-F5344CB8AC3E}">
        <p14:creationId xmlns:p14="http://schemas.microsoft.com/office/powerpoint/2010/main" val="2654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78CD-1C05-21BA-A5EE-F65F55CC318E}"/>
              </a:ext>
            </a:extLst>
          </p:cNvPr>
          <p:cNvSpPr>
            <a:spLocks noGrp="1"/>
          </p:cNvSpPr>
          <p:nvPr>
            <p:ph type="title"/>
          </p:nvPr>
        </p:nvSpPr>
        <p:spPr/>
        <p:txBody>
          <a:bodyPr/>
          <a:lstStyle/>
          <a:p>
            <a:r>
              <a:rPr lang="en-GB" dirty="0"/>
              <a:t>More …</a:t>
            </a:r>
          </a:p>
        </p:txBody>
      </p:sp>
      <p:pic>
        <p:nvPicPr>
          <p:cNvPr id="8" name="Content Placeholder 7">
            <a:extLst>
              <a:ext uri="{FF2B5EF4-FFF2-40B4-BE49-F238E27FC236}">
                <a16:creationId xmlns:a16="http://schemas.microsoft.com/office/drawing/2014/main" id="{712424C1-E795-0A83-26FF-8CD3098198D2}"/>
              </a:ext>
            </a:extLst>
          </p:cNvPr>
          <p:cNvPicPr>
            <a:picLocks noGrp="1" noChangeAspect="1"/>
          </p:cNvPicPr>
          <p:nvPr>
            <p:ph idx="1"/>
          </p:nvPr>
        </p:nvPicPr>
        <p:blipFill>
          <a:blip r:embed="rId2"/>
          <a:stretch>
            <a:fillRect/>
          </a:stretch>
        </p:blipFill>
        <p:spPr>
          <a:xfrm>
            <a:off x="1162212" y="1814962"/>
            <a:ext cx="5370103" cy="4351338"/>
          </a:xfrm>
        </p:spPr>
      </p:pic>
      <p:sp>
        <p:nvSpPr>
          <p:cNvPr id="4" name="Date Placeholder 3">
            <a:extLst>
              <a:ext uri="{FF2B5EF4-FFF2-40B4-BE49-F238E27FC236}">
                <a16:creationId xmlns:a16="http://schemas.microsoft.com/office/drawing/2014/main" id="{C285FE82-3B13-A8BC-7F83-BE5CA423DA72}"/>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2567ADE7-59F5-9958-7938-30D933D0F7FD}"/>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0325EFE5-A975-A2E4-B930-F9A7F109CB6C}"/>
              </a:ext>
            </a:extLst>
          </p:cNvPr>
          <p:cNvSpPr>
            <a:spLocks noGrp="1"/>
          </p:cNvSpPr>
          <p:nvPr>
            <p:ph type="sldNum" sz="quarter" idx="12"/>
          </p:nvPr>
        </p:nvSpPr>
        <p:spPr/>
        <p:txBody>
          <a:bodyPr/>
          <a:lstStyle/>
          <a:p>
            <a:pPr rtl="0"/>
            <a:fld id="{9FF96B15-8338-45D5-A943-561235072D66}" type="slidenum">
              <a:rPr lang="en-GB" noProof="0" smtClean="0"/>
              <a:t>24</a:t>
            </a:fld>
            <a:endParaRPr lang="en-GB" noProof="0" dirty="0"/>
          </a:p>
        </p:txBody>
      </p:sp>
      <p:pic>
        <p:nvPicPr>
          <p:cNvPr id="10" name="Picture 9">
            <a:extLst>
              <a:ext uri="{FF2B5EF4-FFF2-40B4-BE49-F238E27FC236}">
                <a16:creationId xmlns:a16="http://schemas.microsoft.com/office/drawing/2014/main" id="{7DBB5108-7D6B-9BFA-E3E2-E257B7B708FB}"/>
              </a:ext>
            </a:extLst>
          </p:cNvPr>
          <p:cNvPicPr>
            <a:picLocks noChangeAspect="1"/>
          </p:cNvPicPr>
          <p:nvPr/>
        </p:nvPicPr>
        <p:blipFill>
          <a:blip r:embed="rId3"/>
          <a:stretch>
            <a:fillRect/>
          </a:stretch>
        </p:blipFill>
        <p:spPr>
          <a:xfrm>
            <a:off x="6214653" y="1690688"/>
            <a:ext cx="4540433" cy="4490416"/>
          </a:xfrm>
          <a:prstGeom prst="rect">
            <a:avLst/>
          </a:prstGeom>
        </p:spPr>
      </p:pic>
    </p:spTree>
    <p:extLst>
      <p:ext uri="{BB962C8B-B14F-4D97-AF65-F5344CB8AC3E}">
        <p14:creationId xmlns:p14="http://schemas.microsoft.com/office/powerpoint/2010/main" val="260323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1A409-2337-0606-DCB8-946903A91DD8}"/>
              </a:ext>
            </a:extLst>
          </p:cNvPr>
          <p:cNvSpPr>
            <a:spLocks noGrp="1"/>
          </p:cNvSpPr>
          <p:nvPr>
            <p:ph type="title"/>
          </p:nvPr>
        </p:nvSpPr>
        <p:spPr/>
        <p:txBody>
          <a:bodyPr/>
          <a:lstStyle/>
          <a:p>
            <a:r>
              <a:rPr kumimoji="0" lang="en-US" altLang="zh-CN" sz="44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GAI tools for Academics </a:t>
            </a:r>
            <a:endParaRPr lang="en-GB" dirty="0"/>
          </a:p>
        </p:txBody>
      </p:sp>
      <p:sp>
        <p:nvSpPr>
          <p:cNvPr id="3" name="Content Placeholder 2">
            <a:extLst>
              <a:ext uri="{FF2B5EF4-FFF2-40B4-BE49-F238E27FC236}">
                <a16:creationId xmlns:a16="http://schemas.microsoft.com/office/drawing/2014/main" id="{3D2F378B-F16F-BDCF-4385-1FEE82B756C9}"/>
              </a:ext>
            </a:extLst>
          </p:cNvPr>
          <p:cNvSpPr>
            <a:spLocks noGrp="1"/>
          </p:cNvSpPr>
          <p:nvPr>
            <p:ph idx="1"/>
          </p:nvPr>
        </p:nvSpPr>
        <p:spPr/>
        <p:txBody>
          <a:bodyPr/>
          <a:lstStyle/>
          <a:p>
            <a:r>
              <a:rPr lang="en-US" altLang="zh-CN" sz="3600" b="1" dirty="0"/>
              <a:t>C</a:t>
            </a:r>
            <a:r>
              <a:rPr lang="en-GB" sz="3600" b="1" dirty="0" err="1"/>
              <a:t>hatdoc</a:t>
            </a:r>
            <a:endParaRPr lang="en-GB" dirty="0"/>
          </a:p>
        </p:txBody>
      </p:sp>
      <p:sp>
        <p:nvSpPr>
          <p:cNvPr id="4" name="Date Placeholder 3">
            <a:extLst>
              <a:ext uri="{FF2B5EF4-FFF2-40B4-BE49-F238E27FC236}">
                <a16:creationId xmlns:a16="http://schemas.microsoft.com/office/drawing/2014/main" id="{0E19F42E-0EDE-6663-DCE3-70F2A6DA3BFC}"/>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184172F7-E6F0-921B-9B1E-28FC01A4D655}"/>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C4235432-68BF-A2D2-B047-D8DF7836BEFF}"/>
              </a:ext>
            </a:extLst>
          </p:cNvPr>
          <p:cNvSpPr>
            <a:spLocks noGrp="1"/>
          </p:cNvSpPr>
          <p:nvPr>
            <p:ph type="sldNum" sz="quarter" idx="12"/>
          </p:nvPr>
        </p:nvSpPr>
        <p:spPr/>
        <p:txBody>
          <a:bodyPr/>
          <a:lstStyle/>
          <a:p>
            <a:pPr rtl="0"/>
            <a:fld id="{9FF96B15-8338-45D5-A943-561235072D66}" type="slidenum">
              <a:rPr lang="en-GB" noProof="0" smtClean="0"/>
              <a:t>25</a:t>
            </a:fld>
            <a:endParaRPr lang="en-GB" noProof="0" dirty="0"/>
          </a:p>
        </p:txBody>
      </p:sp>
      <p:pic>
        <p:nvPicPr>
          <p:cNvPr id="7" name="Picture 6">
            <a:extLst>
              <a:ext uri="{FF2B5EF4-FFF2-40B4-BE49-F238E27FC236}">
                <a16:creationId xmlns:a16="http://schemas.microsoft.com/office/drawing/2014/main" id="{717A680C-A537-304C-5E4F-CE303DDA9B13}"/>
              </a:ext>
            </a:extLst>
          </p:cNvPr>
          <p:cNvPicPr>
            <a:picLocks noChangeAspect="1"/>
          </p:cNvPicPr>
          <p:nvPr/>
        </p:nvPicPr>
        <p:blipFill>
          <a:blip r:embed="rId2"/>
          <a:stretch>
            <a:fillRect/>
          </a:stretch>
        </p:blipFill>
        <p:spPr>
          <a:xfrm>
            <a:off x="3307769" y="1880621"/>
            <a:ext cx="6997436" cy="4241346"/>
          </a:xfrm>
          <a:prstGeom prst="rect">
            <a:avLst/>
          </a:prstGeom>
        </p:spPr>
      </p:pic>
    </p:spTree>
    <p:extLst>
      <p:ext uri="{BB962C8B-B14F-4D97-AF65-F5344CB8AC3E}">
        <p14:creationId xmlns:p14="http://schemas.microsoft.com/office/powerpoint/2010/main" val="1637056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E4C0-783A-9518-2EFF-93C073639237}"/>
              </a:ext>
            </a:extLst>
          </p:cNvPr>
          <p:cNvSpPr>
            <a:spLocks noGrp="1"/>
          </p:cNvSpPr>
          <p:nvPr>
            <p:ph type="title"/>
          </p:nvPr>
        </p:nvSpPr>
        <p:spPr/>
        <p:txBody>
          <a:bodyPr/>
          <a:lstStyle/>
          <a:p>
            <a:r>
              <a:rPr lang="en-GB" dirty="0" err="1"/>
              <a:t>Chatdoc</a:t>
            </a:r>
            <a:endParaRPr lang="en-GB" dirty="0"/>
          </a:p>
        </p:txBody>
      </p:sp>
      <p:sp>
        <p:nvSpPr>
          <p:cNvPr id="4" name="Date Placeholder 3">
            <a:extLst>
              <a:ext uri="{FF2B5EF4-FFF2-40B4-BE49-F238E27FC236}">
                <a16:creationId xmlns:a16="http://schemas.microsoft.com/office/drawing/2014/main" id="{07200370-4FE8-FD39-F964-749B4B7CC27B}"/>
              </a:ext>
            </a:extLst>
          </p:cNvPr>
          <p:cNvSpPr>
            <a:spLocks noGrp="1"/>
          </p:cNvSpPr>
          <p:nvPr>
            <p:ph type="dt" sz="half" idx="10"/>
          </p:nvPr>
        </p:nvSpPr>
        <p:spPr/>
        <p:txBody>
          <a:bodyPr/>
          <a:lstStyle/>
          <a:p>
            <a:pPr rtl="0"/>
            <a:r>
              <a:rPr lang="en-US" noProof="0" dirty="0"/>
              <a:t>Wednesday 13th September</a:t>
            </a:r>
            <a:endParaRPr lang="en-GB" noProof="0" dirty="0"/>
          </a:p>
        </p:txBody>
      </p:sp>
      <p:sp>
        <p:nvSpPr>
          <p:cNvPr id="5" name="Footer Placeholder 4">
            <a:extLst>
              <a:ext uri="{FF2B5EF4-FFF2-40B4-BE49-F238E27FC236}">
                <a16:creationId xmlns:a16="http://schemas.microsoft.com/office/drawing/2014/main" id="{4A46D388-88B7-2CED-1C31-64153748C128}"/>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ED163E6C-34E9-BB8A-1F70-46523222B429}"/>
              </a:ext>
            </a:extLst>
          </p:cNvPr>
          <p:cNvSpPr>
            <a:spLocks noGrp="1"/>
          </p:cNvSpPr>
          <p:nvPr>
            <p:ph type="sldNum" sz="quarter" idx="12"/>
          </p:nvPr>
        </p:nvSpPr>
        <p:spPr/>
        <p:txBody>
          <a:bodyPr/>
          <a:lstStyle/>
          <a:p>
            <a:pPr rtl="0"/>
            <a:fld id="{9FF96B15-8338-45D5-A943-561235072D66}" type="slidenum">
              <a:rPr lang="en-GB" noProof="0" smtClean="0"/>
              <a:t>26</a:t>
            </a:fld>
            <a:endParaRPr lang="en-GB" noProof="0" dirty="0"/>
          </a:p>
        </p:txBody>
      </p:sp>
      <p:pic>
        <p:nvPicPr>
          <p:cNvPr id="12" name="chatdoc">
            <a:hlinkClick r:id="" action="ppaction://media"/>
            <a:extLst>
              <a:ext uri="{FF2B5EF4-FFF2-40B4-BE49-F238E27FC236}">
                <a16:creationId xmlns:a16="http://schemas.microsoft.com/office/drawing/2014/main" id="{DB625A91-6CA0-261C-74E5-BC79A3973C9E}"/>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5593" t="4267" r="5263" b="3795"/>
          <a:stretch/>
        </p:blipFill>
        <p:spPr>
          <a:xfrm>
            <a:off x="1202580" y="1700694"/>
            <a:ext cx="8025464" cy="4655656"/>
          </a:xfrm>
        </p:spPr>
      </p:pic>
    </p:spTree>
    <p:extLst>
      <p:ext uri="{BB962C8B-B14F-4D97-AF65-F5344CB8AC3E}">
        <p14:creationId xmlns:p14="http://schemas.microsoft.com/office/powerpoint/2010/main" val="217559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8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BD1-E4B3-D519-CAA3-E980A4ABA84E}"/>
              </a:ext>
            </a:extLst>
          </p:cNvPr>
          <p:cNvSpPr>
            <a:spLocks noGrp="1"/>
          </p:cNvSpPr>
          <p:nvPr>
            <p:ph type="title"/>
          </p:nvPr>
        </p:nvSpPr>
        <p:spPr/>
        <p:txBody>
          <a:bodyPr/>
          <a:lstStyle/>
          <a:p>
            <a:r>
              <a:rPr lang="en-GB" sz="4400" b="1" dirty="0">
                <a:hlinkClick r:id="rId4"/>
              </a:rPr>
              <a:t>Explainpaper</a:t>
            </a:r>
            <a:endParaRPr lang="en-GB" dirty="0"/>
          </a:p>
        </p:txBody>
      </p:sp>
      <p:sp>
        <p:nvSpPr>
          <p:cNvPr id="4" name="Date Placeholder 3">
            <a:extLst>
              <a:ext uri="{FF2B5EF4-FFF2-40B4-BE49-F238E27FC236}">
                <a16:creationId xmlns:a16="http://schemas.microsoft.com/office/drawing/2014/main" id="{0510CE4A-B660-3381-AC1B-564617F91D2F}"/>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62E3FB95-0C66-24B0-8B29-1851BEC49232}"/>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DAD8A2EC-D35C-B4F6-42A3-3FFF9C551C1F}"/>
              </a:ext>
            </a:extLst>
          </p:cNvPr>
          <p:cNvSpPr>
            <a:spLocks noGrp="1"/>
          </p:cNvSpPr>
          <p:nvPr>
            <p:ph type="sldNum" sz="quarter" idx="12"/>
          </p:nvPr>
        </p:nvSpPr>
        <p:spPr/>
        <p:txBody>
          <a:bodyPr/>
          <a:lstStyle/>
          <a:p>
            <a:pPr rtl="0"/>
            <a:fld id="{9FF96B15-8338-45D5-A943-561235072D66}" type="slidenum">
              <a:rPr lang="en-GB" noProof="0" smtClean="0"/>
              <a:t>27</a:t>
            </a:fld>
            <a:endParaRPr lang="en-GB" noProof="0" dirty="0"/>
          </a:p>
        </p:txBody>
      </p:sp>
      <p:pic>
        <p:nvPicPr>
          <p:cNvPr id="7" name="demo">
            <a:hlinkClick r:id="" action="ppaction://media"/>
            <a:extLst>
              <a:ext uri="{FF2B5EF4-FFF2-40B4-BE49-F238E27FC236}">
                <a16:creationId xmlns:a16="http://schemas.microsoft.com/office/drawing/2014/main" id="{598E24F3-6988-D915-1EA2-916E94700E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0183" y="1700694"/>
            <a:ext cx="8070432" cy="4539618"/>
          </a:xfrm>
          <a:prstGeom prst="rect">
            <a:avLst/>
          </a:prstGeom>
        </p:spPr>
      </p:pic>
    </p:spTree>
    <p:extLst>
      <p:ext uri="{BB962C8B-B14F-4D97-AF65-F5344CB8AC3E}">
        <p14:creationId xmlns:p14="http://schemas.microsoft.com/office/powerpoint/2010/main" val="82508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468FC7-6A3E-5F8B-75B6-2F8A3D4D634C}"/>
              </a:ext>
            </a:extLst>
          </p:cNvPr>
          <p:cNvSpPr>
            <a:spLocks noGrp="1"/>
          </p:cNvSpPr>
          <p:nvPr>
            <p:ph type="title"/>
          </p:nvPr>
        </p:nvSpPr>
        <p:spPr>
          <a:xfrm>
            <a:off x="1162212" y="347381"/>
            <a:ext cx="8591388" cy="1325563"/>
          </a:xfrm>
        </p:spPr>
        <p:txBody>
          <a:bodyPr/>
          <a:lstStyle/>
          <a:p>
            <a:r>
              <a:rPr lang="en-GB" dirty="0"/>
              <a:t>More GAI tools for researcher</a:t>
            </a:r>
          </a:p>
        </p:txBody>
      </p:sp>
      <p:sp>
        <p:nvSpPr>
          <p:cNvPr id="9" name="Content Placeholder 8">
            <a:extLst>
              <a:ext uri="{FF2B5EF4-FFF2-40B4-BE49-F238E27FC236}">
                <a16:creationId xmlns:a16="http://schemas.microsoft.com/office/drawing/2014/main" id="{5FD9F32B-6879-D644-1EE3-0ABA3D5516FE}"/>
              </a:ext>
            </a:extLst>
          </p:cNvPr>
          <p:cNvSpPr>
            <a:spLocks noGrp="1"/>
          </p:cNvSpPr>
          <p:nvPr>
            <p:ph idx="1"/>
          </p:nvPr>
        </p:nvSpPr>
        <p:spPr>
          <a:xfrm>
            <a:off x="1162212" y="1974569"/>
            <a:ext cx="10191588" cy="4351338"/>
          </a:xfrm>
        </p:spPr>
        <p:txBody>
          <a:bodyPr>
            <a:normAutofit fontScale="77500" lnSpcReduction="20000"/>
          </a:bodyPr>
          <a:lstStyle/>
          <a:p>
            <a:r>
              <a:rPr lang="en-GB" sz="3600" dirty="0" err="1"/>
              <a:t>Humata</a:t>
            </a:r>
            <a:endParaRPr lang="en-GB" sz="3600" dirty="0"/>
          </a:p>
          <a:p>
            <a:r>
              <a:rPr lang="en-GB" sz="3600" dirty="0"/>
              <a:t>Elicit</a:t>
            </a:r>
          </a:p>
          <a:p>
            <a:r>
              <a:rPr lang="en-GB" sz="3600" dirty="0" err="1"/>
              <a:t>Wordtune</a:t>
            </a:r>
            <a:r>
              <a:rPr lang="en-GB" sz="3600" dirty="0"/>
              <a:t> read</a:t>
            </a:r>
          </a:p>
          <a:p>
            <a:r>
              <a:rPr lang="en-GB" sz="3600" dirty="0" err="1"/>
              <a:t>Quillbot</a:t>
            </a:r>
            <a:endParaRPr lang="en-GB" sz="3600" dirty="0"/>
          </a:p>
          <a:p>
            <a:r>
              <a:rPr lang="en-GB" sz="3600" dirty="0" err="1"/>
              <a:t>Spinbot</a:t>
            </a:r>
            <a:endParaRPr lang="en-GB" sz="3600" dirty="0"/>
          </a:p>
          <a:p>
            <a:r>
              <a:rPr lang="en-GB" sz="3600" dirty="0"/>
              <a:t>GPT minus 1</a:t>
            </a:r>
          </a:p>
          <a:p>
            <a:r>
              <a:rPr lang="en-GB" sz="3600" dirty="0"/>
              <a:t>ChatGPT</a:t>
            </a:r>
          </a:p>
          <a:p>
            <a:r>
              <a:rPr lang="en-GB" sz="3600" dirty="0"/>
              <a:t>Paper Digest</a:t>
            </a:r>
          </a:p>
          <a:p>
            <a:r>
              <a:rPr lang="en-GB" sz="3600" dirty="0" err="1"/>
              <a:t>Citefast</a:t>
            </a:r>
            <a:endParaRPr lang="en-GB" sz="3600" dirty="0"/>
          </a:p>
          <a:p>
            <a:r>
              <a:rPr lang="en-GB" sz="3600" dirty="0" err="1"/>
              <a:t>Mybib</a:t>
            </a:r>
            <a:endParaRPr lang="en-GB" sz="3600" dirty="0"/>
          </a:p>
          <a:p>
            <a:endParaRPr lang="en-GB" dirty="0"/>
          </a:p>
        </p:txBody>
      </p:sp>
      <p:sp>
        <p:nvSpPr>
          <p:cNvPr id="6" name="Date Placeholder 5">
            <a:extLst>
              <a:ext uri="{FF2B5EF4-FFF2-40B4-BE49-F238E27FC236}">
                <a16:creationId xmlns:a16="http://schemas.microsoft.com/office/drawing/2014/main" id="{D622D666-CBB0-BE84-4343-EC85FB78DCEE}"/>
              </a:ext>
            </a:extLst>
          </p:cNvPr>
          <p:cNvSpPr>
            <a:spLocks noGrp="1"/>
          </p:cNvSpPr>
          <p:nvPr>
            <p:ph type="dt" sz="half" idx="10"/>
          </p:nvPr>
        </p:nvSpPr>
        <p:spPr/>
        <p:txBody>
          <a:bodyPr/>
          <a:lstStyle/>
          <a:p>
            <a:pPr rtl="0"/>
            <a:r>
              <a:rPr lang="en-US" noProof="0"/>
              <a:t>Wednesday 13th September</a:t>
            </a:r>
            <a:endParaRPr lang="en-GB" noProof="0" dirty="0"/>
          </a:p>
        </p:txBody>
      </p:sp>
      <p:sp>
        <p:nvSpPr>
          <p:cNvPr id="2" name="Footer Placeholder 1">
            <a:extLst>
              <a:ext uri="{FF2B5EF4-FFF2-40B4-BE49-F238E27FC236}">
                <a16:creationId xmlns:a16="http://schemas.microsoft.com/office/drawing/2014/main" id="{A8F4836B-1D23-AD70-E441-F0C0ABB87051}"/>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B9334DF6-8EEE-80D3-58F8-A5CF2BDF65E9}"/>
              </a:ext>
            </a:extLst>
          </p:cNvPr>
          <p:cNvSpPr>
            <a:spLocks noGrp="1"/>
          </p:cNvSpPr>
          <p:nvPr>
            <p:ph type="sldNum" sz="quarter" idx="12"/>
          </p:nvPr>
        </p:nvSpPr>
        <p:spPr/>
        <p:txBody>
          <a:bodyPr/>
          <a:lstStyle/>
          <a:p>
            <a:pPr rtl="0"/>
            <a:fld id="{9FF96B15-8338-45D5-A943-561235072D66}" type="slidenum">
              <a:rPr lang="en-GB" noProof="0" smtClean="0"/>
              <a:t>28</a:t>
            </a:fld>
            <a:endParaRPr lang="en-GB" noProof="0" dirty="0"/>
          </a:p>
        </p:txBody>
      </p:sp>
      <p:pic>
        <p:nvPicPr>
          <p:cNvPr id="7" name="Picture 6">
            <a:extLst>
              <a:ext uri="{FF2B5EF4-FFF2-40B4-BE49-F238E27FC236}">
                <a16:creationId xmlns:a16="http://schemas.microsoft.com/office/drawing/2014/main" id="{E91A2F19-8A2A-1B8D-C6C9-A4C0D2B5677A}"/>
              </a:ext>
            </a:extLst>
          </p:cNvPr>
          <p:cNvPicPr>
            <a:picLocks noChangeAspect="1"/>
          </p:cNvPicPr>
          <p:nvPr/>
        </p:nvPicPr>
        <p:blipFill>
          <a:blip r:embed="rId2"/>
          <a:stretch>
            <a:fillRect/>
          </a:stretch>
        </p:blipFill>
        <p:spPr>
          <a:xfrm>
            <a:off x="4725016" y="1865604"/>
            <a:ext cx="6080254" cy="4229100"/>
          </a:xfrm>
          <a:prstGeom prst="rect">
            <a:avLst/>
          </a:prstGeom>
        </p:spPr>
      </p:pic>
    </p:spTree>
    <p:extLst>
      <p:ext uri="{BB962C8B-B14F-4D97-AF65-F5344CB8AC3E}">
        <p14:creationId xmlns:p14="http://schemas.microsoft.com/office/powerpoint/2010/main" val="4106218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D61ABD-EB03-16E4-166A-F9A2C71E0FFC}"/>
              </a:ext>
            </a:extLst>
          </p:cNvPr>
          <p:cNvSpPr>
            <a:spLocks noGrp="1"/>
          </p:cNvSpPr>
          <p:nvPr>
            <p:ph idx="1"/>
          </p:nvPr>
        </p:nvSpPr>
        <p:spPr>
          <a:xfrm>
            <a:off x="1267720" y="778157"/>
            <a:ext cx="1615685" cy="659667"/>
          </a:xfrm>
        </p:spPr>
        <p:txBody>
          <a:bodyPr/>
          <a:lstStyle/>
          <a:p>
            <a:pPr marL="0" indent="0">
              <a:buNone/>
            </a:pPr>
            <a:r>
              <a:rPr lang="en-GB" dirty="0"/>
              <a:t>But …</a:t>
            </a:r>
          </a:p>
        </p:txBody>
      </p:sp>
      <p:sp>
        <p:nvSpPr>
          <p:cNvPr id="4" name="Date Placeholder 3">
            <a:extLst>
              <a:ext uri="{FF2B5EF4-FFF2-40B4-BE49-F238E27FC236}">
                <a16:creationId xmlns:a16="http://schemas.microsoft.com/office/drawing/2014/main" id="{EF763BA4-AE16-A4C2-875A-49D662CB7E29}"/>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6503AC0B-364F-A395-4573-A35826C822C5}"/>
              </a:ext>
            </a:extLst>
          </p:cNvPr>
          <p:cNvSpPr>
            <a:spLocks noGrp="1"/>
          </p:cNvSpPr>
          <p:nvPr>
            <p:ph type="ftr" sz="quarter" idx="11"/>
          </p:nvPr>
        </p:nvSpPr>
        <p:spPr>
          <a:xfrm>
            <a:off x="1162212" y="-68621"/>
            <a:ext cx="6602931" cy="365125"/>
          </a:xfrm>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E3015021-FD81-48D9-8EF5-CA4A5395DCB1}"/>
              </a:ext>
            </a:extLst>
          </p:cNvPr>
          <p:cNvSpPr>
            <a:spLocks noGrp="1"/>
          </p:cNvSpPr>
          <p:nvPr>
            <p:ph type="sldNum" sz="quarter" idx="12"/>
          </p:nvPr>
        </p:nvSpPr>
        <p:spPr/>
        <p:txBody>
          <a:bodyPr/>
          <a:lstStyle/>
          <a:p>
            <a:pPr rtl="0"/>
            <a:fld id="{9FF96B15-8338-45D5-A943-561235072D66}" type="slidenum">
              <a:rPr lang="en-GB" noProof="0" smtClean="0"/>
              <a:t>29</a:t>
            </a:fld>
            <a:endParaRPr lang="en-GB" noProof="0" dirty="0"/>
          </a:p>
        </p:txBody>
      </p:sp>
      <p:sp>
        <p:nvSpPr>
          <p:cNvPr id="8" name="TextBox 7">
            <a:extLst>
              <a:ext uri="{FF2B5EF4-FFF2-40B4-BE49-F238E27FC236}">
                <a16:creationId xmlns:a16="http://schemas.microsoft.com/office/drawing/2014/main" id="{2A6A0AD6-A912-52DD-EC8C-240A9929C470}"/>
              </a:ext>
            </a:extLst>
          </p:cNvPr>
          <p:cNvSpPr txBox="1"/>
          <p:nvPr/>
        </p:nvSpPr>
        <p:spPr>
          <a:xfrm>
            <a:off x="1700135" y="2070982"/>
            <a:ext cx="8791730" cy="2554545"/>
          </a:xfrm>
          <a:prstGeom prst="rect">
            <a:avLst/>
          </a:prstGeom>
          <a:noFill/>
        </p:spPr>
        <p:txBody>
          <a:bodyPr wrap="square">
            <a:spAutoFit/>
          </a:bodyPr>
          <a:lstStyle/>
          <a:p>
            <a:r>
              <a:rPr lang="en-GB" sz="3200" dirty="0"/>
              <a:t>GAI’s </a:t>
            </a:r>
            <a:r>
              <a:rPr lang="en-GB" sz="3200" dirty="0">
                <a:solidFill>
                  <a:srgbClr val="FF0000"/>
                </a:solidFill>
              </a:rPr>
              <a:t>misuse</a:t>
            </a:r>
            <a:r>
              <a:rPr lang="en-GB" sz="3200" dirty="0"/>
              <a:t> from spreading </a:t>
            </a:r>
            <a:r>
              <a:rPr lang="en-GB" sz="3200" b="1" dirty="0"/>
              <a:t>misinformation</a:t>
            </a:r>
            <a:r>
              <a:rPr lang="en-GB" sz="3200" dirty="0"/>
              <a:t> through creating </a:t>
            </a:r>
            <a:r>
              <a:rPr lang="en-GB" sz="3200" b="1" dirty="0"/>
              <a:t>deepfake content </a:t>
            </a:r>
            <a:r>
              <a:rPr lang="en-GB" sz="3200" dirty="0"/>
              <a:t>to perpetuating </a:t>
            </a:r>
            <a:r>
              <a:rPr lang="en-GB" sz="3200" b="1" dirty="0"/>
              <a:t>societal biases</a:t>
            </a:r>
            <a:r>
              <a:rPr lang="en-GB" sz="3200" dirty="0"/>
              <a:t>, instructing harmful and dangerous actions, can cause harm to individuals, business, and society. </a:t>
            </a:r>
          </a:p>
        </p:txBody>
      </p:sp>
      <p:sp>
        <p:nvSpPr>
          <p:cNvPr id="10" name="TextBox 9">
            <a:extLst>
              <a:ext uri="{FF2B5EF4-FFF2-40B4-BE49-F238E27FC236}">
                <a16:creationId xmlns:a16="http://schemas.microsoft.com/office/drawing/2014/main" id="{DCA7E0F2-1F4C-2900-49AB-292DAFD815D9}"/>
              </a:ext>
            </a:extLst>
          </p:cNvPr>
          <p:cNvSpPr txBox="1"/>
          <p:nvPr/>
        </p:nvSpPr>
        <p:spPr>
          <a:xfrm>
            <a:off x="8194898" y="6215340"/>
            <a:ext cx="6119446" cy="369332"/>
          </a:xfrm>
          <a:prstGeom prst="rect">
            <a:avLst/>
          </a:prstGeom>
          <a:noFill/>
        </p:spPr>
        <p:txBody>
          <a:bodyPr wrap="square">
            <a:spAutoFit/>
          </a:bodyPr>
          <a:lstStyle/>
          <a:p>
            <a:r>
              <a:rPr lang="en-GB" dirty="0">
                <a:hlinkClick r:id="rId2"/>
              </a:rPr>
              <a:t>https://incidentdatabase.ai/</a:t>
            </a:r>
            <a:endParaRPr lang="en-GB" dirty="0"/>
          </a:p>
        </p:txBody>
      </p:sp>
      <p:sp>
        <p:nvSpPr>
          <p:cNvPr id="12" name="TextBox 11">
            <a:extLst>
              <a:ext uri="{FF2B5EF4-FFF2-40B4-BE49-F238E27FC236}">
                <a16:creationId xmlns:a16="http://schemas.microsoft.com/office/drawing/2014/main" id="{5664E1B8-42B7-07FD-81B9-C948049F910A}"/>
              </a:ext>
            </a:extLst>
          </p:cNvPr>
          <p:cNvSpPr txBox="1"/>
          <p:nvPr/>
        </p:nvSpPr>
        <p:spPr>
          <a:xfrm>
            <a:off x="2476850" y="711076"/>
            <a:ext cx="6119446" cy="646331"/>
          </a:xfrm>
          <a:prstGeom prst="rect">
            <a:avLst/>
          </a:prstGeom>
          <a:noFill/>
        </p:spPr>
        <p:txBody>
          <a:bodyPr wrap="square">
            <a:spAutoFit/>
          </a:bodyPr>
          <a:lstStyle/>
          <a:p>
            <a:r>
              <a:rPr lang="en-GB" sz="3600" b="1" dirty="0"/>
              <a:t>GAI could cause problems </a:t>
            </a:r>
          </a:p>
        </p:txBody>
      </p:sp>
    </p:spTree>
    <p:extLst>
      <p:ext uri="{BB962C8B-B14F-4D97-AF65-F5344CB8AC3E}">
        <p14:creationId xmlns:p14="http://schemas.microsoft.com/office/powerpoint/2010/main" val="46868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665B-5186-2513-2EB7-74CA5D3D9347}"/>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D3DB9270-8B13-A570-9E4D-44758779FE58}"/>
              </a:ext>
            </a:extLst>
          </p:cNvPr>
          <p:cNvSpPr>
            <a:spLocks noGrp="1"/>
          </p:cNvSpPr>
          <p:nvPr>
            <p:ph idx="1"/>
          </p:nvPr>
        </p:nvSpPr>
        <p:spPr>
          <a:xfrm>
            <a:off x="1406297" y="1848600"/>
            <a:ext cx="10191588" cy="607436"/>
          </a:xfrm>
        </p:spPr>
        <p:txBody>
          <a:bodyPr/>
          <a:lstStyle/>
          <a:p>
            <a:pPr marL="0" indent="0">
              <a:buNone/>
            </a:pPr>
            <a:r>
              <a:rPr lang="en-GB" dirty="0"/>
              <a:t>Who has used: </a:t>
            </a:r>
          </a:p>
          <a:p>
            <a:endParaRPr lang="en-GB" dirty="0"/>
          </a:p>
        </p:txBody>
      </p:sp>
      <p:sp>
        <p:nvSpPr>
          <p:cNvPr id="4" name="Date Placeholder 3">
            <a:extLst>
              <a:ext uri="{FF2B5EF4-FFF2-40B4-BE49-F238E27FC236}">
                <a16:creationId xmlns:a16="http://schemas.microsoft.com/office/drawing/2014/main" id="{DDA1DEA1-B255-615E-87D4-736D1A7CC371}"/>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05F542EB-CAAB-993C-01BD-28C492A1740A}"/>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E6CFD856-7A75-7811-A013-7642E1BAD367}"/>
              </a:ext>
            </a:extLst>
          </p:cNvPr>
          <p:cNvSpPr>
            <a:spLocks noGrp="1"/>
          </p:cNvSpPr>
          <p:nvPr>
            <p:ph type="sldNum" sz="quarter" idx="12"/>
          </p:nvPr>
        </p:nvSpPr>
        <p:spPr/>
        <p:txBody>
          <a:bodyPr/>
          <a:lstStyle/>
          <a:p>
            <a:pPr rtl="0"/>
            <a:fld id="{9FF96B15-8338-45D5-A943-561235072D66}" type="slidenum">
              <a:rPr lang="en-GB" noProof="0" smtClean="0"/>
              <a:t>3</a:t>
            </a:fld>
            <a:endParaRPr lang="en-GB" noProof="0" dirty="0"/>
          </a:p>
        </p:txBody>
      </p:sp>
      <p:sp>
        <p:nvSpPr>
          <p:cNvPr id="7" name="TextBox 6">
            <a:extLst>
              <a:ext uri="{FF2B5EF4-FFF2-40B4-BE49-F238E27FC236}">
                <a16:creationId xmlns:a16="http://schemas.microsoft.com/office/drawing/2014/main" id="{26EFD27D-AEF3-57B4-6061-17FC8CBE29FB}"/>
              </a:ext>
            </a:extLst>
          </p:cNvPr>
          <p:cNvSpPr txBox="1"/>
          <p:nvPr/>
        </p:nvSpPr>
        <p:spPr>
          <a:xfrm>
            <a:off x="3185410" y="3063473"/>
            <a:ext cx="2035383" cy="584775"/>
          </a:xfrm>
          <a:prstGeom prst="rect">
            <a:avLst/>
          </a:prstGeom>
          <a:noFill/>
        </p:spPr>
        <p:txBody>
          <a:bodyPr wrap="square" rtlCol="0">
            <a:spAutoFit/>
          </a:bodyPr>
          <a:lstStyle/>
          <a:p>
            <a:r>
              <a:rPr lang="en-US" altLang="zh-CN" sz="3200" b="1" dirty="0"/>
              <a:t>GPT3</a:t>
            </a:r>
            <a:endParaRPr lang="en-GB" sz="3200" b="1" dirty="0"/>
          </a:p>
        </p:txBody>
      </p:sp>
      <p:sp>
        <p:nvSpPr>
          <p:cNvPr id="8" name="TextBox 7">
            <a:extLst>
              <a:ext uri="{FF2B5EF4-FFF2-40B4-BE49-F238E27FC236}">
                <a16:creationId xmlns:a16="http://schemas.microsoft.com/office/drawing/2014/main" id="{473176B3-36CA-6351-52B2-701E6805EA13}"/>
              </a:ext>
            </a:extLst>
          </p:cNvPr>
          <p:cNvSpPr txBox="1"/>
          <p:nvPr/>
        </p:nvSpPr>
        <p:spPr>
          <a:xfrm>
            <a:off x="4844703" y="3063472"/>
            <a:ext cx="2035383" cy="584775"/>
          </a:xfrm>
          <a:prstGeom prst="rect">
            <a:avLst/>
          </a:prstGeom>
          <a:noFill/>
        </p:spPr>
        <p:txBody>
          <a:bodyPr wrap="square" rtlCol="0">
            <a:spAutoFit/>
          </a:bodyPr>
          <a:lstStyle/>
          <a:p>
            <a:r>
              <a:rPr lang="en-US" altLang="zh-CN" sz="3200" b="1" dirty="0"/>
              <a:t>GPT4</a:t>
            </a:r>
            <a:endParaRPr lang="en-GB" sz="3200" b="1" dirty="0"/>
          </a:p>
        </p:txBody>
      </p:sp>
      <p:sp>
        <p:nvSpPr>
          <p:cNvPr id="9" name="TextBox 8">
            <a:extLst>
              <a:ext uri="{FF2B5EF4-FFF2-40B4-BE49-F238E27FC236}">
                <a16:creationId xmlns:a16="http://schemas.microsoft.com/office/drawing/2014/main" id="{8183D0F8-6FC6-F142-95FD-0B9109E9C79A}"/>
              </a:ext>
            </a:extLst>
          </p:cNvPr>
          <p:cNvSpPr txBox="1"/>
          <p:nvPr/>
        </p:nvSpPr>
        <p:spPr>
          <a:xfrm>
            <a:off x="6502091" y="3077264"/>
            <a:ext cx="4066671" cy="584775"/>
          </a:xfrm>
          <a:prstGeom prst="rect">
            <a:avLst/>
          </a:prstGeom>
          <a:noFill/>
        </p:spPr>
        <p:txBody>
          <a:bodyPr wrap="square" rtlCol="0">
            <a:spAutoFit/>
          </a:bodyPr>
          <a:lstStyle/>
          <a:p>
            <a:r>
              <a:rPr lang="en-US" altLang="zh-CN" sz="3200" b="1" dirty="0"/>
              <a:t>ChatGPT</a:t>
            </a:r>
            <a:endParaRPr lang="en-GB" sz="3200" b="1" dirty="0"/>
          </a:p>
        </p:txBody>
      </p:sp>
      <p:sp>
        <p:nvSpPr>
          <p:cNvPr id="10" name="TextBox 9">
            <a:extLst>
              <a:ext uri="{FF2B5EF4-FFF2-40B4-BE49-F238E27FC236}">
                <a16:creationId xmlns:a16="http://schemas.microsoft.com/office/drawing/2014/main" id="{CC5E857D-C685-6541-B0DB-D2D6B9C282D6}"/>
              </a:ext>
            </a:extLst>
          </p:cNvPr>
          <p:cNvSpPr txBox="1"/>
          <p:nvPr/>
        </p:nvSpPr>
        <p:spPr>
          <a:xfrm>
            <a:off x="1584991" y="3077265"/>
            <a:ext cx="1486940" cy="584775"/>
          </a:xfrm>
          <a:prstGeom prst="rect">
            <a:avLst/>
          </a:prstGeom>
          <a:noFill/>
        </p:spPr>
        <p:txBody>
          <a:bodyPr wrap="square">
            <a:spAutoFit/>
          </a:bodyPr>
          <a:lstStyle/>
          <a:p>
            <a:r>
              <a:rPr lang="en-GB" sz="3200" b="1" dirty="0"/>
              <a:t>GPT</a:t>
            </a:r>
          </a:p>
        </p:txBody>
      </p:sp>
      <p:sp>
        <p:nvSpPr>
          <p:cNvPr id="11" name="TextBox 10">
            <a:extLst>
              <a:ext uri="{FF2B5EF4-FFF2-40B4-BE49-F238E27FC236}">
                <a16:creationId xmlns:a16="http://schemas.microsoft.com/office/drawing/2014/main" id="{F189355E-CFAF-E4D6-B780-3604B56CE5E5}"/>
              </a:ext>
            </a:extLst>
          </p:cNvPr>
          <p:cNvSpPr txBox="1"/>
          <p:nvPr/>
        </p:nvSpPr>
        <p:spPr>
          <a:xfrm>
            <a:off x="1584991" y="3876224"/>
            <a:ext cx="2479009" cy="584775"/>
          </a:xfrm>
          <a:prstGeom prst="rect">
            <a:avLst/>
          </a:prstGeom>
          <a:noFill/>
        </p:spPr>
        <p:txBody>
          <a:bodyPr wrap="square">
            <a:spAutoFit/>
          </a:bodyPr>
          <a:lstStyle/>
          <a:p>
            <a:r>
              <a:rPr lang="en-GB" sz="3200" b="1" dirty="0" err="1"/>
              <a:t>midjourney</a:t>
            </a:r>
            <a:endParaRPr lang="en-GB" sz="3200" b="1" dirty="0"/>
          </a:p>
        </p:txBody>
      </p:sp>
      <p:pic>
        <p:nvPicPr>
          <p:cNvPr id="12" name="Picture 11">
            <a:extLst>
              <a:ext uri="{FF2B5EF4-FFF2-40B4-BE49-F238E27FC236}">
                <a16:creationId xmlns:a16="http://schemas.microsoft.com/office/drawing/2014/main" id="{10063149-C4A0-FFDA-1FCA-87CF2433261A}"/>
              </a:ext>
            </a:extLst>
          </p:cNvPr>
          <p:cNvPicPr>
            <a:picLocks noChangeAspect="1"/>
          </p:cNvPicPr>
          <p:nvPr/>
        </p:nvPicPr>
        <p:blipFill>
          <a:blip r:embed="rId2"/>
          <a:stretch>
            <a:fillRect/>
          </a:stretch>
        </p:blipFill>
        <p:spPr>
          <a:xfrm>
            <a:off x="8596942" y="3508014"/>
            <a:ext cx="2297756" cy="1811162"/>
          </a:xfrm>
          <a:prstGeom prst="rect">
            <a:avLst/>
          </a:prstGeom>
          <a:solidFill>
            <a:srgbClr val="00B050"/>
          </a:solidFill>
        </p:spPr>
      </p:pic>
      <p:sp>
        <p:nvSpPr>
          <p:cNvPr id="13" name="TextBox 12">
            <a:extLst>
              <a:ext uri="{FF2B5EF4-FFF2-40B4-BE49-F238E27FC236}">
                <a16:creationId xmlns:a16="http://schemas.microsoft.com/office/drawing/2014/main" id="{2DAD12EB-F22B-EC74-D0EF-3F79D3BCD367}"/>
              </a:ext>
            </a:extLst>
          </p:cNvPr>
          <p:cNvSpPr txBox="1"/>
          <p:nvPr/>
        </p:nvSpPr>
        <p:spPr>
          <a:xfrm>
            <a:off x="4169723" y="3963295"/>
            <a:ext cx="3187849" cy="584775"/>
          </a:xfrm>
          <a:prstGeom prst="rect">
            <a:avLst/>
          </a:prstGeom>
          <a:noFill/>
        </p:spPr>
        <p:txBody>
          <a:bodyPr wrap="square" rtlCol="0">
            <a:spAutoFit/>
          </a:bodyPr>
          <a:lstStyle/>
          <a:p>
            <a:r>
              <a:rPr lang="en-US" altLang="zh-CN" sz="3200" b="1" dirty="0"/>
              <a:t>Stable diffusion</a:t>
            </a:r>
            <a:endParaRPr lang="en-GB" sz="3200" b="1" dirty="0"/>
          </a:p>
        </p:txBody>
      </p:sp>
      <p:sp>
        <p:nvSpPr>
          <p:cNvPr id="14" name="TextBox 13">
            <a:extLst>
              <a:ext uri="{FF2B5EF4-FFF2-40B4-BE49-F238E27FC236}">
                <a16:creationId xmlns:a16="http://schemas.microsoft.com/office/drawing/2014/main" id="{468F199B-08B1-E8B7-19CC-7A22EDA66060}"/>
              </a:ext>
            </a:extLst>
          </p:cNvPr>
          <p:cNvSpPr txBox="1"/>
          <p:nvPr/>
        </p:nvSpPr>
        <p:spPr>
          <a:xfrm>
            <a:off x="1555215" y="4799296"/>
            <a:ext cx="3917968" cy="584775"/>
          </a:xfrm>
          <a:prstGeom prst="rect">
            <a:avLst/>
          </a:prstGeom>
          <a:noFill/>
        </p:spPr>
        <p:txBody>
          <a:bodyPr wrap="square">
            <a:spAutoFit/>
          </a:bodyPr>
          <a:lstStyle/>
          <a:p>
            <a:r>
              <a:rPr lang="en-GB" sz="3200" b="1" i="0" dirty="0" err="1">
                <a:effectLst/>
                <a:latin typeface="Inter"/>
                <a:hlinkClick r:id="rId3"/>
              </a:rPr>
              <a:t>llElevenLabs</a:t>
            </a:r>
            <a:endParaRPr lang="en-GB" sz="3200" b="1" dirty="0"/>
          </a:p>
        </p:txBody>
      </p:sp>
      <p:sp>
        <p:nvSpPr>
          <p:cNvPr id="15" name="TextBox 14">
            <a:extLst>
              <a:ext uri="{FF2B5EF4-FFF2-40B4-BE49-F238E27FC236}">
                <a16:creationId xmlns:a16="http://schemas.microsoft.com/office/drawing/2014/main" id="{C01604EA-5E85-ED72-A774-44F3ECD11C5D}"/>
              </a:ext>
            </a:extLst>
          </p:cNvPr>
          <p:cNvSpPr txBox="1"/>
          <p:nvPr/>
        </p:nvSpPr>
        <p:spPr>
          <a:xfrm>
            <a:off x="4075446" y="4830073"/>
            <a:ext cx="2843965" cy="523220"/>
          </a:xfrm>
          <a:prstGeom prst="rect">
            <a:avLst/>
          </a:prstGeom>
          <a:noFill/>
        </p:spPr>
        <p:txBody>
          <a:bodyPr wrap="square">
            <a:spAutoFit/>
          </a:bodyPr>
          <a:lstStyle/>
          <a:p>
            <a:r>
              <a:rPr lang="en-GB" sz="2800" b="1" dirty="0"/>
              <a:t>Genny</a:t>
            </a:r>
          </a:p>
        </p:txBody>
      </p:sp>
      <p:sp>
        <p:nvSpPr>
          <p:cNvPr id="16" name="TextBox 15">
            <a:extLst>
              <a:ext uri="{FF2B5EF4-FFF2-40B4-BE49-F238E27FC236}">
                <a16:creationId xmlns:a16="http://schemas.microsoft.com/office/drawing/2014/main" id="{A496EB31-1A47-3AA5-4ED8-2520FF603402}"/>
              </a:ext>
            </a:extLst>
          </p:cNvPr>
          <p:cNvSpPr txBox="1"/>
          <p:nvPr/>
        </p:nvSpPr>
        <p:spPr>
          <a:xfrm>
            <a:off x="5511942" y="4755211"/>
            <a:ext cx="1736899" cy="584775"/>
          </a:xfrm>
          <a:prstGeom prst="rect">
            <a:avLst/>
          </a:prstGeom>
          <a:noFill/>
        </p:spPr>
        <p:txBody>
          <a:bodyPr wrap="square">
            <a:spAutoFit/>
          </a:bodyPr>
          <a:lstStyle/>
          <a:p>
            <a:pPr algn="l"/>
            <a:r>
              <a:rPr lang="en-GB" sz="3200" b="1" i="0" u="sng" dirty="0">
                <a:solidFill>
                  <a:srgbClr val="2871DE"/>
                </a:solidFill>
                <a:effectLst/>
                <a:latin typeface="__Assistant_7d8b38"/>
                <a:hlinkClick r:id="rId4"/>
              </a:rPr>
              <a:t>LOVO AI </a:t>
            </a:r>
            <a:endParaRPr lang="en-GB" sz="3200" b="1" i="0" dirty="0">
              <a:solidFill>
                <a:srgbClr val="101010"/>
              </a:solidFill>
              <a:effectLst/>
              <a:latin typeface="__Assistant_7d8b38"/>
            </a:endParaRPr>
          </a:p>
        </p:txBody>
      </p:sp>
      <p:sp>
        <p:nvSpPr>
          <p:cNvPr id="17" name="TextBox 16">
            <a:extLst>
              <a:ext uri="{FF2B5EF4-FFF2-40B4-BE49-F238E27FC236}">
                <a16:creationId xmlns:a16="http://schemas.microsoft.com/office/drawing/2014/main" id="{939BFDA0-A087-D920-D1EA-7C706E28162B}"/>
              </a:ext>
            </a:extLst>
          </p:cNvPr>
          <p:cNvSpPr txBox="1"/>
          <p:nvPr/>
        </p:nvSpPr>
        <p:spPr>
          <a:xfrm>
            <a:off x="1584991" y="5381593"/>
            <a:ext cx="2297756" cy="584775"/>
          </a:xfrm>
          <a:prstGeom prst="rect">
            <a:avLst/>
          </a:prstGeom>
          <a:noFill/>
        </p:spPr>
        <p:txBody>
          <a:bodyPr wrap="square">
            <a:spAutoFit/>
          </a:bodyPr>
          <a:lstStyle/>
          <a:p>
            <a:pPr algn="l"/>
            <a:r>
              <a:rPr lang="en-GB" sz="3200" b="1" i="0" u="sng" dirty="0">
                <a:solidFill>
                  <a:srgbClr val="2871DE"/>
                </a:solidFill>
                <a:effectLst/>
                <a:latin typeface="__Assistant_7d8b38"/>
                <a:hlinkClick r:id="rId5"/>
              </a:rPr>
              <a:t>Play.ht</a:t>
            </a:r>
            <a:endParaRPr lang="en-GB" sz="3200" b="1" i="0" dirty="0">
              <a:solidFill>
                <a:srgbClr val="101010"/>
              </a:solidFill>
              <a:effectLst/>
              <a:latin typeface="__Assistant_7d8b38"/>
            </a:endParaRPr>
          </a:p>
        </p:txBody>
      </p:sp>
    </p:spTree>
    <p:extLst>
      <p:ext uri="{BB962C8B-B14F-4D97-AF65-F5344CB8AC3E}">
        <p14:creationId xmlns:p14="http://schemas.microsoft.com/office/powerpoint/2010/main" val="233772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2041-AED7-2557-2013-178C63D73CC8}"/>
              </a:ext>
            </a:extLst>
          </p:cNvPr>
          <p:cNvSpPr>
            <a:spLocks noGrp="1"/>
          </p:cNvSpPr>
          <p:nvPr>
            <p:ph type="title"/>
          </p:nvPr>
        </p:nvSpPr>
        <p:spPr/>
        <p:txBody>
          <a:bodyPr/>
          <a:lstStyle/>
          <a:p>
            <a:r>
              <a:rPr lang="en-GB" dirty="0"/>
              <a:t>Some incidents </a:t>
            </a:r>
          </a:p>
        </p:txBody>
      </p:sp>
      <p:sp>
        <p:nvSpPr>
          <p:cNvPr id="3" name="Content Placeholder 2">
            <a:extLst>
              <a:ext uri="{FF2B5EF4-FFF2-40B4-BE49-F238E27FC236}">
                <a16:creationId xmlns:a16="http://schemas.microsoft.com/office/drawing/2014/main" id="{6AC50C41-DBFE-FA8B-F080-B7FEAB9A4CB5}"/>
              </a:ext>
            </a:extLst>
          </p:cNvPr>
          <p:cNvSpPr>
            <a:spLocks noGrp="1"/>
          </p:cNvSpPr>
          <p:nvPr>
            <p:ph idx="1"/>
          </p:nvPr>
        </p:nvSpPr>
        <p:spPr>
          <a:xfrm>
            <a:off x="1511808" y="2276729"/>
            <a:ext cx="9927336" cy="3087751"/>
          </a:xfrm>
        </p:spPr>
        <p:txBody>
          <a:bodyPr/>
          <a:lstStyle/>
          <a:p>
            <a:r>
              <a:rPr lang="en-GB" sz="2400" b="1" dirty="0">
                <a:latin typeface="Calibri" panose="020F0502020204030204" pitchFamily="34" charset="0"/>
                <a:ea typeface="DengXian" panose="02010600030101010101" pitchFamily="2" charset="-122"/>
                <a:cs typeface="Times New Roman" panose="02020603050405020304" pitchFamily="18" charset="0"/>
              </a:rPr>
              <a:t>C</a:t>
            </a:r>
            <a:r>
              <a:rPr lang="en-GB" sz="2400" b="1" dirty="0">
                <a:effectLst/>
                <a:latin typeface="Calibri" panose="020F0502020204030204" pitchFamily="34" charset="0"/>
                <a:ea typeface="DengXian" panose="02010600030101010101" pitchFamily="2" charset="-122"/>
                <a:cs typeface="Times New Roman" panose="02020603050405020304" pitchFamily="18" charset="0"/>
              </a:rPr>
              <a:t>lass-action lawsuit filed against GitHub, Microsoft, and OpenAI </a:t>
            </a:r>
          </a:p>
          <a:p>
            <a:pPr marL="0" indent="0">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[https://www.perkinscoie.com/en/news-insights/first-lawsuits-arrive-addressing-generative-ai.html]</a:t>
            </a:r>
          </a:p>
          <a:p>
            <a:r>
              <a:rPr lang="en-GB" sz="2400" b="1" dirty="0">
                <a:effectLst/>
                <a:latin typeface="Calibri" panose="020F0502020204030204" pitchFamily="34" charset="0"/>
                <a:ea typeface="DengXian" panose="02010600030101010101" pitchFamily="2" charset="-122"/>
                <a:cs typeface="Times New Roman" panose="02020603050405020304" pitchFamily="18" charset="0"/>
              </a:rPr>
              <a:t>Intellectual Property Disputes:</a:t>
            </a:r>
            <a:r>
              <a:rPr lang="en-GB" sz="24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p>
            <a:pPr marL="0" indent="0">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January 2023, stock image supplier Getty Images took Stability AI to court for reportedly using millions of images from its site without permission to train Stable Diffusion. </a:t>
            </a:r>
          </a:p>
          <a:p>
            <a:r>
              <a:rPr lang="en-GB" sz="2400" b="1" dirty="0">
                <a:latin typeface="Calibri" panose="020F0502020204030204" pitchFamily="34" charset="0"/>
                <a:ea typeface="DengXian" panose="02010600030101010101" pitchFamily="2" charset="-122"/>
                <a:cs typeface="Times New Roman" panose="02020603050405020304" pitchFamily="18" charset="0"/>
              </a:rPr>
              <a:t>Social disturbance </a:t>
            </a:r>
          </a:p>
          <a:p>
            <a:pPr marL="0" indent="0">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Fake human figures, Fake videos, Fake user feedback</a:t>
            </a:r>
          </a:p>
          <a:p>
            <a:pPr marL="0" indent="0">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ChatGPT could be tricked into giving detailed instructions on how to build a bomb </a:t>
            </a:r>
            <a:endParaRPr lang="en-GB" sz="4400" dirty="0"/>
          </a:p>
        </p:txBody>
      </p:sp>
      <p:sp>
        <p:nvSpPr>
          <p:cNvPr id="4" name="Date Placeholder 3">
            <a:extLst>
              <a:ext uri="{FF2B5EF4-FFF2-40B4-BE49-F238E27FC236}">
                <a16:creationId xmlns:a16="http://schemas.microsoft.com/office/drawing/2014/main" id="{7B9BBE33-8515-608F-E7BF-07812536B012}"/>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2BB6982B-1377-F72B-63BD-124D7D8FC9E6}"/>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C597E0EF-F965-C718-C23F-6834878D1842}"/>
              </a:ext>
            </a:extLst>
          </p:cNvPr>
          <p:cNvSpPr>
            <a:spLocks noGrp="1"/>
          </p:cNvSpPr>
          <p:nvPr>
            <p:ph type="sldNum" sz="quarter" idx="12"/>
          </p:nvPr>
        </p:nvSpPr>
        <p:spPr/>
        <p:txBody>
          <a:bodyPr/>
          <a:lstStyle/>
          <a:p>
            <a:pPr rtl="0"/>
            <a:fld id="{9FF96B15-8338-45D5-A943-561235072D66}" type="slidenum">
              <a:rPr lang="en-GB" noProof="0" smtClean="0"/>
              <a:t>30</a:t>
            </a:fld>
            <a:endParaRPr lang="en-GB" noProof="0" dirty="0"/>
          </a:p>
        </p:txBody>
      </p:sp>
    </p:spTree>
    <p:extLst>
      <p:ext uri="{BB962C8B-B14F-4D97-AF65-F5344CB8AC3E}">
        <p14:creationId xmlns:p14="http://schemas.microsoft.com/office/powerpoint/2010/main" val="109551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178D-737F-4FEB-18E8-BFFA2A562F61}"/>
              </a:ext>
            </a:extLst>
          </p:cNvPr>
          <p:cNvSpPr>
            <a:spLocks noGrp="1"/>
          </p:cNvSpPr>
          <p:nvPr>
            <p:ph type="title"/>
          </p:nvPr>
        </p:nvSpPr>
        <p:spPr>
          <a:xfrm>
            <a:off x="1162212" y="454463"/>
            <a:ext cx="8070432" cy="1325563"/>
          </a:xfrm>
        </p:spPr>
        <p:txBody>
          <a:bodyPr/>
          <a:lstStyle/>
          <a:p>
            <a:r>
              <a:rPr lang="en-GB" b="0" i="0" dirty="0">
                <a:effectLst/>
                <a:latin typeface="Oswald" panose="020F0502020204030204" pitchFamily="2" charset="0"/>
              </a:rPr>
              <a:t>55 AI Incidents have been reported</a:t>
            </a:r>
            <a:endParaRPr lang="en-GB" dirty="0"/>
          </a:p>
        </p:txBody>
      </p:sp>
      <p:sp>
        <p:nvSpPr>
          <p:cNvPr id="3" name="Content Placeholder 2">
            <a:extLst>
              <a:ext uri="{FF2B5EF4-FFF2-40B4-BE49-F238E27FC236}">
                <a16:creationId xmlns:a16="http://schemas.microsoft.com/office/drawing/2014/main" id="{41FB7D70-EFEC-FEBA-070F-90ABC1C46E91}"/>
              </a:ext>
            </a:extLst>
          </p:cNvPr>
          <p:cNvSpPr>
            <a:spLocks noGrp="1"/>
          </p:cNvSpPr>
          <p:nvPr>
            <p:ph idx="1"/>
          </p:nvPr>
        </p:nvSpPr>
        <p:spPr>
          <a:xfrm>
            <a:off x="1006160" y="3290709"/>
            <a:ext cx="3297331" cy="2696308"/>
          </a:xfrm>
        </p:spPr>
        <p:txBody>
          <a:bodyPr>
            <a:normAutofit/>
          </a:bodyPr>
          <a:lstStyle/>
          <a:p>
            <a:pPr marL="0" indent="0">
              <a:buNone/>
            </a:pPr>
            <a:r>
              <a:rPr lang="en-GB" b="1" i="0" dirty="0">
                <a:effectLst/>
                <a:latin typeface="inherit"/>
              </a:rPr>
              <a:t>2023 is predicted to have the largest number of AI incidents</a:t>
            </a:r>
            <a:endParaRPr lang="en-GB" dirty="0"/>
          </a:p>
        </p:txBody>
      </p:sp>
      <p:sp>
        <p:nvSpPr>
          <p:cNvPr id="4" name="Date Placeholder 3">
            <a:extLst>
              <a:ext uri="{FF2B5EF4-FFF2-40B4-BE49-F238E27FC236}">
                <a16:creationId xmlns:a16="http://schemas.microsoft.com/office/drawing/2014/main" id="{37AE2034-6C69-5C5D-5C6A-A8F1F907796E}"/>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7BDF38BA-EE5F-BC64-9D47-C0BBBDF896E5}"/>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108D0D94-7155-AEC0-BA35-1D5DC99FC1A3}"/>
              </a:ext>
            </a:extLst>
          </p:cNvPr>
          <p:cNvSpPr>
            <a:spLocks noGrp="1"/>
          </p:cNvSpPr>
          <p:nvPr>
            <p:ph type="sldNum" sz="quarter" idx="12"/>
          </p:nvPr>
        </p:nvSpPr>
        <p:spPr/>
        <p:txBody>
          <a:bodyPr/>
          <a:lstStyle/>
          <a:p>
            <a:pPr rtl="0"/>
            <a:fld id="{9FF96B15-8338-45D5-A943-561235072D66}" type="slidenum">
              <a:rPr lang="en-GB" noProof="0" smtClean="0"/>
              <a:t>31</a:t>
            </a:fld>
            <a:endParaRPr lang="en-GB" noProof="0" dirty="0"/>
          </a:p>
        </p:txBody>
      </p:sp>
      <p:sp>
        <p:nvSpPr>
          <p:cNvPr id="10" name="TextBox 9">
            <a:extLst>
              <a:ext uri="{FF2B5EF4-FFF2-40B4-BE49-F238E27FC236}">
                <a16:creationId xmlns:a16="http://schemas.microsoft.com/office/drawing/2014/main" id="{6E180698-6F03-F9E7-1108-BC4952E132DB}"/>
              </a:ext>
            </a:extLst>
          </p:cNvPr>
          <p:cNvSpPr txBox="1"/>
          <p:nvPr/>
        </p:nvSpPr>
        <p:spPr>
          <a:xfrm>
            <a:off x="652257" y="5987018"/>
            <a:ext cx="3503573" cy="369332"/>
          </a:xfrm>
          <a:prstGeom prst="rect">
            <a:avLst/>
          </a:prstGeom>
          <a:noFill/>
        </p:spPr>
        <p:txBody>
          <a:bodyPr wrap="square">
            <a:spAutoFit/>
          </a:bodyPr>
          <a:lstStyle/>
          <a:p>
            <a:r>
              <a:rPr lang="en-GB" dirty="0"/>
              <a:t>Data source: Aincidentdatabase.ai</a:t>
            </a:r>
          </a:p>
        </p:txBody>
      </p:sp>
      <p:pic>
        <p:nvPicPr>
          <p:cNvPr id="12" name="Picture 11">
            <a:extLst>
              <a:ext uri="{FF2B5EF4-FFF2-40B4-BE49-F238E27FC236}">
                <a16:creationId xmlns:a16="http://schemas.microsoft.com/office/drawing/2014/main" id="{2C55C79B-9BB5-713A-94B2-E4D46455DE12}"/>
              </a:ext>
            </a:extLst>
          </p:cNvPr>
          <p:cNvPicPr>
            <a:picLocks noChangeAspect="1"/>
          </p:cNvPicPr>
          <p:nvPr/>
        </p:nvPicPr>
        <p:blipFill>
          <a:blip r:embed="rId2"/>
          <a:stretch>
            <a:fillRect/>
          </a:stretch>
        </p:blipFill>
        <p:spPr>
          <a:xfrm>
            <a:off x="4509733" y="1930742"/>
            <a:ext cx="6376564" cy="4056275"/>
          </a:xfrm>
          <a:prstGeom prst="rect">
            <a:avLst/>
          </a:prstGeom>
        </p:spPr>
      </p:pic>
    </p:spTree>
    <p:extLst>
      <p:ext uri="{BB962C8B-B14F-4D97-AF65-F5344CB8AC3E}">
        <p14:creationId xmlns:p14="http://schemas.microsoft.com/office/powerpoint/2010/main" val="1100650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B9D6-6083-994C-70E2-9E5D2D2A2C07}"/>
              </a:ext>
            </a:extLst>
          </p:cNvPr>
          <p:cNvSpPr>
            <a:spLocks noGrp="1"/>
          </p:cNvSpPr>
          <p:nvPr>
            <p:ph type="title"/>
          </p:nvPr>
        </p:nvSpPr>
        <p:spPr/>
        <p:txBody>
          <a:bodyPr/>
          <a:lstStyle/>
          <a:p>
            <a:r>
              <a:rPr lang="en-GB" dirty="0"/>
              <a:t>Two kinds of problems</a:t>
            </a:r>
          </a:p>
        </p:txBody>
      </p:sp>
      <p:sp>
        <p:nvSpPr>
          <p:cNvPr id="3" name="Content Placeholder 2">
            <a:extLst>
              <a:ext uri="{FF2B5EF4-FFF2-40B4-BE49-F238E27FC236}">
                <a16:creationId xmlns:a16="http://schemas.microsoft.com/office/drawing/2014/main" id="{D83E4C4D-E47E-97FF-E793-0A9A2760234B}"/>
              </a:ext>
            </a:extLst>
          </p:cNvPr>
          <p:cNvSpPr>
            <a:spLocks noGrp="1"/>
          </p:cNvSpPr>
          <p:nvPr>
            <p:ph idx="1"/>
          </p:nvPr>
        </p:nvSpPr>
        <p:spPr>
          <a:xfrm>
            <a:off x="1629035" y="2008343"/>
            <a:ext cx="10047149" cy="1325563"/>
          </a:xfrm>
        </p:spPr>
        <p:txBody>
          <a:bodyPr/>
          <a:lstStyle/>
          <a:p>
            <a:pPr marL="628650" indent="-628650"/>
            <a:r>
              <a:rPr lang="en-GB" dirty="0"/>
              <a:t>Technological problems (Technical Ethics)</a:t>
            </a:r>
          </a:p>
        </p:txBody>
      </p:sp>
      <p:sp>
        <p:nvSpPr>
          <p:cNvPr id="4" name="Date Placeholder 3">
            <a:extLst>
              <a:ext uri="{FF2B5EF4-FFF2-40B4-BE49-F238E27FC236}">
                <a16:creationId xmlns:a16="http://schemas.microsoft.com/office/drawing/2014/main" id="{C04DDD6B-BC3A-C172-CE21-3563AD3C915A}"/>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658BA3FE-679C-7B14-51EA-9FE1A0D4ED1F}"/>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1FF2853A-D63A-5F0B-9CB1-E1AD25489322}"/>
              </a:ext>
            </a:extLst>
          </p:cNvPr>
          <p:cNvSpPr>
            <a:spLocks noGrp="1"/>
          </p:cNvSpPr>
          <p:nvPr>
            <p:ph type="sldNum" sz="quarter" idx="12"/>
          </p:nvPr>
        </p:nvSpPr>
        <p:spPr/>
        <p:txBody>
          <a:bodyPr/>
          <a:lstStyle/>
          <a:p>
            <a:pPr rtl="0"/>
            <a:fld id="{9FF96B15-8338-45D5-A943-561235072D66}" type="slidenum">
              <a:rPr lang="en-GB" noProof="0" smtClean="0"/>
              <a:t>32</a:t>
            </a:fld>
            <a:endParaRPr lang="en-GB" noProof="0" dirty="0"/>
          </a:p>
        </p:txBody>
      </p:sp>
      <p:sp>
        <p:nvSpPr>
          <p:cNvPr id="8" name="TextBox 7">
            <a:extLst>
              <a:ext uri="{FF2B5EF4-FFF2-40B4-BE49-F238E27FC236}">
                <a16:creationId xmlns:a16="http://schemas.microsoft.com/office/drawing/2014/main" id="{EE766987-E1C4-9CF5-129A-C5066FB5BF05}"/>
              </a:ext>
            </a:extLst>
          </p:cNvPr>
          <p:cNvSpPr txBox="1"/>
          <p:nvPr/>
        </p:nvSpPr>
        <p:spPr>
          <a:xfrm>
            <a:off x="1792762" y="2866731"/>
            <a:ext cx="9261681" cy="1569660"/>
          </a:xfrm>
          <a:prstGeom prst="rect">
            <a:avLst/>
          </a:prstGeom>
          <a:noFill/>
        </p:spPr>
        <p:txBody>
          <a:bodyPr wrap="square">
            <a:spAutoFit/>
          </a:bodyPr>
          <a:lstStyle/>
          <a:p>
            <a:pPr marL="742950" lvl="1" indent="-285750">
              <a:buFont typeface="Arial" panose="020B0604020202020204" pitchFamily="34" charset="0"/>
              <a:buChar char="•"/>
            </a:pPr>
            <a:r>
              <a:rPr lang="en-GB" sz="3200" dirty="0"/>
              <a:t>Misinformation: Incorrect/untrue (training data)</a:t>
            </a:r>
          </a:p>
          <a:p>
            <a:pPr marL="742950" lvl="1" indent="-285750">
              <a:buFont typeface="Arial" panose="020B0604020202020204" pitchFamily="34" charset="0"/>
              <a:buChar char="•"/>
            </a:pPr>
            <a:r>
              <a:rPr lang="en-GB" sz="3200" dirty="0"/>
              <a:t>Bias: gender/racial/religion (training data)</a:t>
            </a:r>
          </a:p>
          <a:p>
            <a:pPr marL="742950" lvl="1" indent="-285750">
              <a:buFont typeface="Arial" panose="020B0604020202020204" pitchFamily="34" charset="0"/>
              <a:buChar char="•"/>
            </a:pPr>
            <a:r>
              <a:rPr lang="en-GB" sz="3200" dirty="0"/>
              <a:t>Transparency: Blackbox, Unexplainable (model)</a:t>
            </a:r>
          </a:p>
        </p:txBody>
      </p:sp>
    </p:spTree>
    <p:extLst>
      <p:ext uri="{BB962C8B-B14F-4D97-AF65-F5344CB8AC3E}">
        <p14:creationId xmlns:p14="http://schemas.microsoft.com/office/powerpoint/2010/main" val="1469773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B9D6-6083-994C-70E2-9E5D2D2A2C07}"/>
              </a:ext>
            </a:extLst>
          </p:cNvPr>
          <p:cNvSpPr>
            <a:spLocks noGrp="1"/>
          </p:cNvSpPr>
          <p:nvPr>
            <p:ph type="title"/>
          </p:nvPr>
        </p:nvSpPr>
        <p:spPr/>
        <p:txBody>
          <a:bodyPr/>
          <a:lstStyle/>
          <a:p>
            <a:r>
              <a:rPr lang="en-GB" dirty="0"/>
              <a:t>Two kinds of problems</a:t>
            </a:r>
          </a:p>
        </p:txBody>
      </p:sp>
      <p:sp>
        <p:nvSpPr>
          <p:cNvPr id="4" name="Date Placeholder 3">
            <a:extLst>
              <a:ext uri="{FF2B5EF4-FFF2-40B4-BE49-F238E27FC236}">
                <a16:creationId xmlns:a16="http://schemas.microsoft.com/office/drawing/2014/main" id="{C04DDD6B-BC3A-C172-CE21-3563AD3C915A}"/>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658BA3FE-679C-7B14-51EA-9FE1A0D4ED1F}"/>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1FF2853A-D63A-5F0B-9CB1-E1AD25489322}"/>
              </a:ext>
            </a:extLst>
          </p:cNvPr>
          <p:cNvSpPr>
            <a:spLocks noGrp="1"/>
          </p:cNvSpPr>
          <p:nvPr>
            <p:ph type="sldNum" sz="quarter" idx="12"/>
          </p:nvPr>
        </p:nvSpPr>
        <p:spPr/>
        <p:txBody>
          <a:bodyPr/>
          <a:lstStyle/>
          <a:p>
            <a:pPr rtl="0"/>
            <a:fld id="{9FF96B15-8338-45D5-A943-561235072D66}" type="slidenum">
              <a:rPr lang="en-GB" noProof="0" smtClean="0"/>
              <a:t>33</a:t>
            </a:fld>
            <a:endParaRPr lang="en-GB" noProof="0" dirty="0"/>
          </a:p>
        </p:txBody>
      </p:sp>
      <p:sp>
        <p:nvSpPr>
          <p:cNvPr id="9" name="Content Placeholder 2">
            <a:extLst>
              <a:ext uri="{FF2B5EF4-FFF2-40B4-BE49-F238E27FC236}">
                <a16:creationId xmlns:a16="http://schemas.microsoft.com/office/drawing/2014/main" id="{B62D7619-2408-7DE3-5131-10737C549FAF}"/>
              </a:ext>
            </a:extLst>
          </p:cNvPr>
          <p:cNvSpPr txBox="1">
            <a:spLocks/>
          </p:cNvSpPr>
          <p:nvPr/>
        </p:nvSpPr>
        <p:spPr>
          <a:xfrm>
            <a:off x="1505106" y="2172095"/>
            <a:ext cx="9249980" cy="750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14375" indent="-714375"/>
            <a:r>
              <a:rPr lang="en-GB" dirty="0"/>
              <a:t>Adoption problems (Societal Ethics)</a:t>
            </a:r>
          </a:p>
          <a:p>
            <a:pPr marL="0" indent="0">
              <a:buNone/>
            </a:pPr>
            <a:endParaRPr lang="en-GB" dirty="0"/>
          </a:p>
          <a:p>
            <a:pPr lvl="1">
              <a:lnSpc>
                <a:spcPct val="120000"/>
              </a:lnSpc>
              <a:spcAft>
                <a:spcPts val="1200"/>
              </a:spcAft>
            </a:pPr>
            <a:endParaRPr lang="en-GB" sz="3600" dirty="0"/>
          </a:p>
        </p:txBody>
      </p:sp>
      <p:sp>
        <p:nvSpPr>
          <p:cNvPr id="11" name="TextBox 10">
            <a:extLst>
              <a:ext uri="{FF2B5EF4-FFF2-40B4-BE49-F238E27FC236}">
                <a16:creationId xmlns:a16="http://schemas.microsoft.com/office/drawing/2014/main" id="{C9059309-9C1F-7BE1-91F9-DE54A09955E1}"/>
              </a:ext>
            </a:extLst>
          </p:cNvPr>
          <p:cNvSpPr txBox="1"/>
          <p:nvPr/>
        </p:nvSpPr>
        <p:spPr>
          <a:xfrm>
            <a:off x="2251795" y="3027689"/>
            <a:ext cx="8997229" cy="1815882"/>
          </a:xfrm>
          <a:prstGeom prst="rect">
            <a:avLst/>
          </a:prstGeom>
          <a:noFill/>
        </p:spPr>
        <p:txBody>
          <a:bodyPr wrap="square">
            <a:spAutoFit/>
          </a:bodyPr>
          <a:lstStyle/>
          <a:p>
            <a:pPr marL="285750" indent="-285750">
              <a:buFont typeface="Arial" panose="020B0604020202020204" pitchFamily="34" charset="0"/>
              <a:buChar char="•"/>
            </a:pPr>
            <a:r>
              <a:rPr lang="en-GB" sz="2800" dirty="0"/>
              <a:t>Misuse </a:t>
            </a:r>
          </a:p>
          <a:p>
            <a:pPr marL="285750" indent="-285750">
              <a:buFont typeface="Arial" panose="020B0604020202020204" pitchFamily="34" charset="0"/>
              <a:buChar char="•"/>
            </a:pPr>
            <a:r>
              <a:rPr lang="en-GB" sz="2800" dirty="0"/>
              <a:t>Originality (Copyright and intellectual property)</a:t>
            </a:r>
          </a:p>
          <a:p>
            <a:pPr marL="285750" indent="-285750">
              <a:buFont typeface="Arial" panose="020B0604020202020204" pitchFamily="34" charset="0"/>
              <a:buChar char="•"/>
            </a:pPr>
            <a:r>
              <a:rPr lang="en-GB" sz="2800" dirty="0"/>
              <a:t>Deepfake (Intentionally)</a:t>
            </a:r>
          </a:p>
          <a:p>
            <a:pPr marL="285750" indent="-285750">
              <a:buFont typeface="Arial" panose="020B0604020202020204" pitchFamily="34" charset="0"/>
              <a:buChar char="•"/>
            </a:pPr>
            <a:r>
              <a:rPr lang="en-GB" sz="2800" dirty="0"/>
              <a:t>Instructing harmful and dangerous actions (Deliberatively)</a:t>
            </a:r>
          </a:p>
        </p:txBody>
      </p:sp>
    </p:spTree>
    <p:extLst>
      <p:ext uri="{BB962C8B-B14F-4D97-AF65-F5344CB8AC3E}">
        <p14:creationId xmlns:p14="http://schemas.microsoft.com/office/powerpoint/2010/main" val="4171399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AE7C33-2037-91B3-2768-3D79DD5B0065}"/>
              </a:ext>
            </a:extLst>
          </p:cNvPr>
          <p:cNvSpPr>
            <a:spLocks noGrp="1"/>
          </p:cNvSpPr>
          <p:nvPr>
            <p:ph idx="1"/>
          </p:nvPr>
        </p:nvSpPr>
        <p:spPr>
          <a:xfrm>
            <a:off x="1276008" y="1964384"/>
            <a:ext cx="5746978" cy="2407591"/>
          </a:xfrm>
        </p:spPr>
        <p:txBody>
          <a:bodyPr>
            <a:normAutofit lnSpcReduction="10000"/>
          </a:bodyPr>
          <a:lstStyle/>
          <a:p>
            <a:pPr marL="0" indent="0">
              <a:buNone/>
            </a:pPr>
            <a:r>
              <a:rPr lang="en-GB" sz="5100" b="1" dirty="0"/>
              <a:t>Threat to integrity</a:t>
            </a:r>
            <a:r>
              <a:rPr lang="en-GB" sz="5100" b="1" dirty="0">
                <a:solidFill>
                  <a:srgbClr val="414141"/>
                </a:solidFill>
                <a:latin typeface="Kievit Offc Pro"/>
              </a:rPr>
              <a:t>:</a:t>
            </a:r>
          </a:p>
          <a:p>
            <a:pPr marL="719138" indent="-536575"/>
            <a:r>
              <a:rPr lang="en-GB" sz="3200" b="1" dirty="0">
                <a:solidFill>
                  <a:srgbClr val="414141"/>
                </a:solidFill>
                <a:latin typeface="Kievit Offc Pro"/>
              </a:rPr>
              <a:t>Cheating</a:t>
            </a:r>
          </a:p>
          <a:p>
            <a:pPr marL="719138" indent="-536575"/>
            <a:r>
              <a:rPr lang="en-GB" sz="3200" b="1" dirty="0">
                <a:solidFill>
                  <a:srgbClr val="414141"/>
                </a:solidFill>
                <a:latin typeface="Kievit Offc Pro"/>
              </a:rPr>
              <a:t>Fraud</a:t>
            </a:r>
          </a:p>
          <a:p>
            <a:pPr marL="719138" indent="-536575"/>
            <a:r>
              <a:rPr lang="en-GB" sz="3200" b="1" dirty="0">
                <a:solidFill>
                  <a:srgbClr val="414141"/>
                </a:solidFill>
                <a:latin typeface="Kievit Offc Pro"/>
              </a:rPr>
              <a:t>Copy </a:t>
            </a:r>
            <a:endParaRPr lang="en-GB" sz="5100" b="1" dirty="0"/>
          </a:p>
        </p:txBody>
      </p:sp>
      <p:sp>
        <p:nvSpPr>
          <p:cNvPr id="4" name="Date Placeholder 3">
            <a:extLst>
              <a:ext uri="{FF2B5EF4-FFF2-40B4-BE49-F238E27FC236}">
                <a16:creationId xmlns:a16="http://schemas.microsoft.com/office/drawing/2014/main" id="{791CA9DC-0917-D974-A1ED-EFEF94CA588A}"/>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979CC1DF-0E22-56A0-3424-F141D52DA732}"/>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8F94B2C2-7587-8885-DEF8-E20C14E99223}"/>
              </a:ext>
            </a:extLst>
          </p:cNvPr>
          <p:cNvSpPr>
            <a:spLocks noGrp="1"/>
          </p:cNvSpPr>
          <p:nvPr>
            <p:ph type="sldNum" sz="quarter" idx="12"/>
          </p:nvPr>
        </p:nvSpPr>
        <p:spPr/>
        <p:txBody>
          <a:bodyPr/>
          <a:lstStyle/>
          <a:p>
            <a:pPr rtl="0"/>
            <a:fld id="{9FF96B15-8338-45D5-A943-561235072D66}" type="slidenum">
              <a:rPr lang="en-GB" noProof="0" smtClean="0"/>
              <a:t>34</a:t>
            </a:fld>
            <a:endParaRPr lang="en-GB" noProof="0" dirty="0"/>
          </a:p>
        </p:txBody>
      </p:sp>
      <p:sp>
        <p:nvSpPr>
          <p:cNvPr id="7" name="Title 1">
            <a:extLst>
              <a:ext uri="{FF2B5EF4-FFF2-40B4-BE49-F238E27FC236}">
                <a16:creationId xmlns:a16="http://schemas.microsoft.com/office/drawing/2014/main" id="{514ECD18-7608-5016-F168-B4AA8A98ECA0}"/>
              </a:ext>
            </a:extLst>
          </p:cNvPr>
          <p:cNvSpPr>
            <a:spLocks noGrp="1"/>
          </p:cNvSpPr>
          <p:nvPr>
            <p:ph type="title"/>
          </p:nvPr>
        </p:nvSpPr>
        <p:spPr>
          <a:xfrm>
            <a:off x="1162050" y="365125"/>
            <a:ext cx="8070850" cy="1325563"/>
          </a:xfrm>
        </p:spPr>
        <p:txBody>
          <a:bodyPr/>
          <a:lstStyle/>
          <a:p>
            <a:r>
              <a:rPr lang="en-GB" dirty="0"/>
              <a:t>GAI’s problems in HE context</a:t>
            </a:r>
          </a:p>
        </p:txBody>
      </p:sp>
      <p:pic>
        <p:nvPicPr>
          <p:cNvPr id="9" name="Picture 8">
            <a:extLst>
              <a:ext uri="{FF2B5EF4-FFF2-40B4-BE49-F238E27FC236}">
                <a16:creationId xmlns:a16="http://schemas.microsoft.com/office/drawing/2014/main" id="{D77F8E91-7FC4-2FFF-C1A5-D0B9DEA97644}"/>
              </a:ext>
            </a:extLst>
          </p:cNvPr>
          <p:cNvPicPr>
            <a:picLocks noChangeAspect="1"/>
          </p:cNvPicPr>
          <p:nvPr/>
        </p:nvPicPr>
        <p:blipFill>
          <a:blip r:embed="rId2"/>
          <a:stretch>
            <a:fillRect/>
          </a:stretch>
        </p:blipFill>
        <p:spPr>
          <a:xfrm>
            <a:off x="4463677" y="2671551"/>
            <a:ext cx="6124290" cy="3400847"/>
          </a:xfrm>
          <a:prstGeom prst="rect">
            <a:avLst/>
          </a:prstGeom>
        </p:spPr>
      </p:pic>
    </p:spTree>
    <p:extLst>
      <p:ext uri="{BB962C8B-B14F-4D97-AF65-F5344CB8AC3E}">
        <p14:creationId xmlns:p14="http://schemas.microsoft.com/office/powerpoint/2010/main" val="191881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AE7C33-2037-91B3-2768-3D79DD5B0065}"/>
              </a:ext>
            </a:extLst>
          </p:cNvPr>
          <p:cNvSpPr>
            <a:spLocks noGrp="1"/>
          </p:cNvSpPr>
          <p:nvPr>
            <p:ph idx="1"/>
          </p:nvPr>
        </p:nvSpPr>
        <p:spPr>
          <a:xfrm>
            <a:off x="1461569" y="1860953"/>
            <a:ext cx="9592874" cy="565883"/>
          </a:xfrm>
        </p:spPr>
        <p:txBody>
          <a:bodyPr>
            <a:normAutofit lnSpcReduction="10000"/>
          </a:bodyPr>
          <a:lstStyle/>
          <a:p>
            <a:pPr marL="354013" indent="-354013"/>
            <a:r>
              <a:rPr lang="en-GB" sz="3600" b="1" dirty="0"/>
              <a:t>Opens the door to cheating and plagiarism</a:t>
            </a:r>
          </a:p>
          <a:p>
            <a:endParaRPr lang="en-GB" dirty="0"/>
          </a:p>
        </p:txBody>
      </p:sp>
      <p:sp>
        <p:nvSpPr>
          <p:cNvPr id="4" name="Date Placeholder 3">
            <a:extLst>
              <a:ext uri="{FF2B5EF4-FFF2-40B4-BE49-F238E27FC236}">
                <a16:creationId xmlns:a16="http://schemas.microsoft.com/office/drawing/2014/main" id="{791CA9DC-0917-D974-A1ED-EFEF94CA588A}"/>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979CC1DF-0E22-56A0-3424-F141D52DA732}"/>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8F94B2C2-7587-8885-DEF8-E20C14E99223}"/>
              </a:ext>
            </a:extLst>
          </p:cNvPr>
          <p:cNvSpPr>
            <a:spLocks noGrp="1"/>
          </p:cNvSpPr>
          <p:nvPr>
            <p:ph type="sldNum" sz="quarter" idx="12"/>
          </p:nvPr>
        </p:nvSpPr>
        <p:spPr/>
        <p:txBody>
          <a:bodyPr/>
          <a:lstStyle/>
          <a:p>
            <a:pPr rtl="0"/>
            <a:fld id="{9FF96B15-8338-45D5-A943-561235072D66}" type="slidenum">
              <a:rPr lang="en-GB" noProof="0" smtClean="0"/>
              <a:t>35</a:t>
            </a:fld>
            <a:endParaRPr lang="en-GB" noProof="0" dirty="0"/>
          </a:p>
        </p:txBody>
      </p:sp>
      <p:sp>
        <p:nvSpPr>
          <p:cNvPr id="7" name="Title 1">
            <a:extLst>
              <a:ext uri="{FF2B5EF4-FFF2-40B4-BE49-F238E27FC236}">
                <a16:creationId xmlns:a16="http://schemas.microsoft.com/office/drawing/2014/main" id="{514ECD18-7608-5016-F168-B4AA8A98ECA0}"/>
              </a:ext>
            </a:extLst>
          </p:cNvPr>
          <p:cNvSpPr>
            <a:spLocks noGrp="1"/>
          </p:cNvSpPr>
          <p:nvPr>
            <p:ph type="title"/>
          </p:nvPr>
        </p:nvSpPr>
        <p:spPr>
          <a:xfrm>
            <a:off x="1162050" y="365125"/>
            <a:ext cx="8070850" cy="1325563"/>
          </a:xfrm>
        </p:spPr>
        <p:txBody>
          <a:bodyPr/>
          <a:lstStyle/>
          <a:p>
            <a:r>
              <a:rPr lang="en-GB" dirty="0"/>
              <a:t>GAI’s problems in HE context</a:t>
            </a:r>
          </a:p>
        </p:txBody>
      </p:sp>
      <p:pic>
        <p:nvPicPr>
          <p:cNvPr id="9" name="Picture 8">
            <a:extLst>
              <a:ext uri="{FF2B5EF4-FFF2-40B4-BE49-F238E27FC236}">
                <a16:creationId xmlns:a16="http://schemas.microsoft.com/office/drawing/2014/main" id="{266517D6-5A0D-B812-8BA2-FD89F69F4C56}"/>
              </a:ext>
            </a:extLst>
          </p:cNvPr>
          <p:cNvPicPr>
            <a:picLocks noChangeAspect="1"/>
          </p:cNvPicPr>
          <p:nvPr/>
        </p:nvPicPr>
        <p:blipFill>
          <a:blip r:embed="rId2"/>
          <a:stretch>
            <a:fillRect/>
          </a:stretch>
        </p:blipFill>
        <p:spPr>
          <a:xfrm>
            <a:off x="1362045" y="2837813"/>
            <a:ext cx="9467909" cy="1719221"/>
          </a:xfrm>
          <a:prstGeom prst="rect">
            <a:avLst/>
          </a:prstGeom>
        </p:spPr>
      </p:pic>
      <p:pic>
        <p:nvPicPr>
          <p:cNvPr id="10" name="Picture 9">
            <a:extLst>
              <a:ext uri="{FF2B5EF4-FFF2-40B4-BE49-F238E27FC236}">
                <a16:creationId xmlns:a16="http://schemas.microsoft.com/office/drawing/2014/main" id="{378E1B85-121E-6DDE-14FD-D3FEBE7DF518}"/>
              </a:ext>
            </a:extLst>
          </p:cNvPr>
          <p:cNvPicPr>
            <a:picLocks noChangeAspect="1"/>
          </p:cNvPicPr>
          <p:nvPr/>
        </p:nvPicPr>
        <p:blipFill>
          <a:blip r:embed="rId3"/>
          <a:stretch>
            <a:fillRect/>
          </a:stretch>
        </p:blipFill>
        <p:spPr>
          <a:xfrm>
            <a:off x="3007982" y="4589337"/>
            <a:ext cx="7517019" cy="1810669"/>
          </a:xfrm>
          <a:prstGeom prst="rect">
            <a:avLst/>
          </a:prstGeom>
        </p:spPr>
      </p:pic>
      <p:sp>
        <p:nvSpPr>
          <p:cNvPr id="12" name="TextBox 11">
            <a:extLst>
              <a:ext uri="{FF2B5EF4-FFF2-40B4-BE49-F238E27FC236}">
                <a16:creationId xmlns:a16="http://schemas.microsoft.com/office/drawing/2014/main" id="{56F1488A-FF8B-42A7-1EF7-A6621C0B9BC6}"/>
              </a:ext>
            </a:extLst>
          </p:cNvPr>
          <p:cNvSpPr txBox="1"/>
          <p:nvPr/>
        </p:nvSpPr>
        <p:spPr>
          <a:xfrm>
            <a:off x="8821344" y="2415272"/>
            <a:ext cx="2233099" cy="369332"/>
          </a:xfrm>
          <a:prstGeom prst="rect">
            <a:avLst/>
          </a:prstGeom>
          <a:noFill/>
        </p:spPr>
        <p:txBody>
          <a:bodyPr wrap="square">
            <a:spAutoFit/>
          </a:bodyPr>
          <a:lstStyle/>
          <a:p>
            <a:r>
              <a:rPr lang="en-GB" dirty="0"/>
              <a:t>incidentdatabase.ai</a:t>
            </a:r>
          </a:p>
        </p:txBody>
      </p:sp>
    </p:spTree>
    <p:extLst>
      <p:ext uri="{BB962C8B-B14F-4D97-AF65-F5344CB8AC3E}">
        <p14:creationId xmlns:p14="http://schemas.microsoft.com/office/powerpoint/2010/main" val="83257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78F9-16A2-C730-8522-BBDDA4085DBE}"/>
              </a:ext>
            </a:extLst>
          </p:cNvPr>
          <p:cNvSpPr>
            <a:spLocks noGrp="1"/>
          </p:cNvSpPr>
          <p:nvPr>
            <p:ph type="title"/>
          </p:nvPr>
        </p:nvSpPr>
        <p:spPr/>
        <p:txBody>
          <a:bodyPr/>
          <a:lstStyle/>
          <a:p>
            <a:r>
              <a:rPr lang="en-GB" dirty="0"/>
              <a:t>What do we do?</a:t>
            </a:r>
          </a:p>
        </p:txBody>
      </p:sp>
      <p:sp>
        <p:nvSpPr>
          <p:cNvPr id="4" name="Date Placeholder 3">
            <a:extLst>
              <a:ext uri="{FF2B5EF4-FFF2-40B4-BE49-F238E27FC236}">
                <a16:creationId xmlns:a16="http://schemas.microsoft.com/office/drawing/2014/main" id="{0D4F64D7-8BCC-414F-4123-8ED40950CD0F}"/>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BC55E440-F3DE-DD4E-A015-E43DF7F24449}"/>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0D90AB00-EEF9-90CB-1B33-8992FC2A18F5}"/>
              </a:ext>
            </a:extLst>
          </p:cNvPr>
          <p:cNvSpPr>
            <a:spLocks noGrp="1"/>
          </p:cNvSpPr>
          <p:nvPr>
            <p:ph type="sldNum" sz="quarter" idx="12"/>
          </p:nvPr>
        </p:nvSpPr>
        <p:spPr/>
        <p:txBody>
          <a:bodyPr/>
          <a:lstStyle/>
          <a:p>
            <a:pPr rtl="0"/>
            <a:fld id="{9FF96B15-8338-45D5-A943-561235072D66}" type="slidenum">
              <a:rPr lang="en-GB" noProof="0" smtClean="0"/>
              <a:t>36</a:t>
            </a:fld>
            <a:endParaRPr lang="en-GB" noProof="0" dirty="0"/>
          </a:p>
        </p:txBody>
      </p:sp>
      <p:pic>
        <p:nvPicPr>
          <p:cNvPr id="9" name="Picture 8">
            <a:extLst>
              <a:ext uri="{FF2B5EF4-FFF2-40B4-BE49-F238E27FC236}">
                <a16:creationId xmlns:a16="http://schemas.microsoft.com/office/drawing/2014/main" id="{7E063AEB-B525-42E8-51E8-E18C3E799A3D}"/>
              </a:ext>
            </a:extLst>
          </p:cNvPr>
          <p:cNvPicPr>
            <a:picLocks noChangeAspect="1"/>
          </p:cNvPicPr>
          <p:nvPr/>
        </p:nvPicPr>
        <p:blipFill>
          <a:blip r:embed="rId2"/>
          <a:stretch>
            <a:fillRect/>
          </a:stretch>
        </p:blipFill>
        <p:spPr>
          <a:xfrm>
            <a:off x="1352252" y="1748912"/>
            <a:ext cx="8049748" cy="2448267"/>
          </a:xfrm>
          <a:prstGeom prst="rect">
            <a:avLst/>
          </a:prstGeom>
        </p:spPr>
      </p:pic>
      <p:pic>
        <p:nvPicPr>
          <p:cNvPr id="11" name="Picture 10">
            <a:extLst>
              <a:ext uri="{FF2B5EF4-FFF2-40B4-BE49-F238E27FC236}">
                <a16:creationId xmlns:a16="http://schemas.microsoft.com/office/drawing/2014/main" id="{BB5248CE-11A1-B41F-5D8B-B3ECAC04DDA0}"/>
              </a:ext>
            </a:extLst>
          </p:cNvPr>
          <p:cNvPicPr>
            <a:picLocks noChangeAspect="1"/>
          </p:cNvPicPr>
          <p:nvPr/>
        </p:nvPicPr>
        <p:blipFill rotWithShape="1">
          <a:blip r:embed="rId3"/>
          <a:srcRect r="11759"/>
          <a:stretch/>
        </p:blipFill>
        <p:spPr>
          <a:xfrm>
            <a:off x="2815253" y="3429000"/>
            <a:ext cx="8538547" cy="2448267"/>
          </a:xfrm>
          <a:prstGeom prst="rect">
            <a:avLst/>
          </a:prstGeom>
        </p:spPr>
      </p:pic>
    </p:spTree>
    <p:extLst>
      <p:ext uri="{BB962C8B-B14F-4D97-AF65-F5344CB8AC3E}">
        <p14:creationId xmlns:p14="http://schemas.microsoft.com/office/powerpoint/2010/main" val="424823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7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49E9D-E460-CC6A-D5B7-DEAD2B1F37B6}"/>
              </a:ext>
            </a:extLst>
          </p:cNvPr>
          <p:cNvSpPr>
            <a:spLocks noGrp="1"/>
          </p:cNvSpPr>
          <p:nvPr>
            <p:ph type="title"/>
          </p:nvPr>
        </p:nvSpPr>
        <p:spPr/>
        <p:txBody>
          <a:bodyPr/>
          <a:lstStyle/>
          <a:p>
            <a:r>
              <a:rPr lang="en-GB" dirty="0"/>
              <a:t>Example of AI detections</a:t>
            </a:r>
          </a:p>
        </p:txBody>
      </p:sp>
      <p:sp>
        <p:nvSpPr>
          <p:cNvPr id="3" name="Content Placeholder 2">
            <a:extLst>
              <a:ext uri="{FF2B5EF4-FFF2-40B4-BE49-F238E27FC236}">
                <a16:creationId xmlns:a16="http://schemas.microsoft.com/office/drawing/2014/main" id="{00F9D905-BAEA-0B67-3B44-7E0FC9013582}"/>
              </a:ext>
            </a:extLst>
          </p:cNvPr>
          <p:cNvSpPr>
            <a:spLocks noGrp="1"/>
          </p:cNvSpPr>
          <p:nvPr>
            <p:ph idx="1"/>
          </p:nvPr>
        </p:nvSpPr>
        <p:spPr>
          <a:xfrm>
            <a:off x="1162212" y="1825625"/>
            <a:ext cx="10191588" cy="820039"/>
          </a:xfrm>
        </p:spPr>
        <p:txBody>
          <a:bodyPr/>
          <a:lstStyle/>
          <a:p>
            <a:pPr marL="536575" indent="-536575"/>
            <a:r>
              <a:rPr lang="en-GB" dirty="0" err="1"/>
              <a:t>GPTZero</a:t>
            </a:r>
            <a:endParaRPr lang="en-GB" dirty="0"/>
          </a:p>
        </p:txBody>
      </p:sp>
      <p:sp>
        <p:nvSpPr>
          <p:cNvPr id="4" name="Date Placeholder 3">
            <a:extLst>
              <a:ext uri="{FF2B5EF4-FFF2-40B4-BE49-F238E27FC236}">
                <a16:creationId xmlns:a16="http://schemas.microsoft.com/office/drawing/2014/main" id="{F02023A8-B9BC-5AF3-A1DE-C0406EBCD547}"/>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CC9390D8-3842-ABF4-ECAD-39AC6FC3FD74}"/>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1961DEE2-CE63-8D75-B8B8-F1ADF7345C0A}"/>
              </a:ext>
            </a:extLst>
          </p:cNvPr>
          <p:cNvSpPr>
            <a:spLocks noGrp="1"/>
          </p:cNvSpPr>
          <p:nvPr>
            <p:ph type="sldNum" sz="quarter" idx="12"/>
          </p:nvPr>
        </p:nvSpPr>
        <p:spPr/>
        <p:txBody>
          <a:bodyPr/>
          <a:lstStyle/>
          <a:p>
            <a:pPr rtl="0"/>
            <a:fld id="{9FF96B15-8338-45D5-A943-561235072D66}" type="slidenum">
              <a:rPr lang="en-GB" noProof="0" smtClean="0"/>
              <a:t>37</a:t>
            </a:fld>
            <a:endParaRPr lang="en-GB" noProof="0" dirty="0"/>
          </a:p>
        </p:txBody>
      </p:sp>
      <p:sp>
        <p:nvSpPr>
          <p:cNvPr id="7" name="Content Placeholder 2">
            <a:extLst>
              <a:ext uri="{FF2B5EF4-FFF2-40B4-BE49-F238E27FC236}">
                <a16:creationId xmlns:a16="http://schemas.microsoft.com/office/drawing/2014/main" id="{6AEF092A-D6BD-C425-8A7E-956BAEF89EB6}"/>
              </a:ext>
            </a:extLst>
          </p:cNvPr>
          <p:cNvSpPr txBox="1">
            <a:spLocks/>
          </p:cNvSpPr>
          <p:nvPr/>
        </p:nvSpPr>
        <p:spPr>
          <a:xfrm>
            <a:off x="1162212" y="2645664"/>
            <a:ext cx="10191588" cy="820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6575" indent="-536575"/>
            <a:r>
              <a:rPr lang="en-GB" dirty="0"/>
              <a:t>Turnitin</a:t>
            </a:r>
          </a:p>
        </p:txBody>
      </p:sp>
      <p:sp>
        <p:nvSpPr>
          <p:cNvPr id="8" name="Content Placeholder 2">
            <a:extLst>
              <a:ext uri="{FF2B5EF4-FFF2-40B4-BE49-F238E27FC236}">
                <a16:creationId xmlns:a16="http://schemas.microsoft.com/office/drawing/2014/main" id="{009CEA15-859F-4044-AA5D-569053522A96}"/>
              </a:ext>
            </a:extLst>
          </p:cNvPr>
          <p:cNvSpPr txBox="1">
            <a:spLocks/>
          </p:cNvSpPr>
          <p:nvPr/>
        </p:nvSpPr>
        <p:spPr>
          <a:xfrm>
            <a:off x="1162212" y="3467688"/>
            <a:ext cx="10191588" cy="820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6575" indent="-536575"/>
            <a:r>
              <a:rPr lang="en-GB" dirty="0"/>
              <a:t>OpenAI classifier</a:t>
            </a:r>
          </a:p>
        </p:txBody>
      </p:sp>
    </p:spTree>
    <p:extLst>
      <p:ext uri="{BB962C8B-B14F-4D97-AF65-F5344CB8AC3E}">
        <p14:creationId xmlns:p14="http://schemas.microsoft.com/office/powerpoint/2010/main" val="1174787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578-8A7F-67DE-F49C-E4C8590160DF}"/>
              </a:ext>
            </a:extLst>
          </p:cNvPr>
          <p:cNvSpPr>
            <a:spLocks noGrp="1"/>
          </p:cNvSpPr>
          <p:nvPr>
            <p:ph type="title"/>
          </p:nvPr>
        </p:nvSpPr>
        <p:spPr/>
        <p:txBody>
          <a:bodyPr/>
          <a:lstStyle/>
          <a:p>
            <a:r>
              <a:rPr lang="en-GB" dirty="0"/>
              <a:t>BREO</a:t>
            </a:r>
          </a:p>
        </p:txBody>
      </p:sp>
      <p:sp>
        <p:nvSpPr>
          <p:cNvPr id="4" name="Date Placeholder 3">
            <a:extLst>
              <a:ext uri="{FF2B5EF4-FFF2-40B4-BE49-F238E27FC236}">
                <a16:creationId xmlns:a16="http://schemas.microsoft.com/office/drawing/2014/main" id="{46744624-3F9F-FB9D-AD10-4405E34470C2}"/>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FF194CBA-72AA-0567-8458-42885E7B3F05}"/>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CC469644-5EF2-953D-B996-EBF5FBBCDB3E}"/>
              </a:ext>
            </a:extLst>
          </p:cNvPr>
          <p:cNvSpPr>
            <a:spLocks noGrp="1"/>
          </p:cNvSpPr>
          <p:nvPr>
            <p:ph type="sldNum" sz="quarter" idx="12"/>
          </p:nvPr>
        </p:nvSpPr>
        <p:spPr/>
        <p:txBody>
          <a:bodyPr/>
          <a:lstStyle/>
          <a:p>
            <a:pPr rtl="0"/>
            <a:fld id="{9FF96B15-8338-45D5-A943-561235072D66}" type="slidenum">
              <a:rPr lang="en-GB" noProof="0" smtClean="0"/>
              <a:t>38</a:t>
            </a:fld>
            <a:endParaRPr lang="en-GB" noProof="0" dirty="0"/>
          </a:p>
        </p:txBody>
      </p:sp>
      <p:pic>
        <p:nvPicPr>
          <p:cNvPr id="10" name="Picture 9">
            <a:extLst>
              <a:ext uri="{FF2B5EF4-FFF2-40B4-BE49-F238E27FC236}">
                <a16:creationId xmlns:a16="http://schemas.microsoft.com/office/drawing/2014/main" id="{8D4B1D83-07C0-D59E-B0CF-7E8E22B761F2}"/>
              </a:ext>
            </a:extLst>
          </p:cNvPr>
          <p:cNvPicPr>
            <a:picLocks noChangeAspect="1"/>
          </p:cNvPicPr>
          <p:nvPr/>
        </p:nvPicPr>
        <p:blipFill>
          <a:blip r:embed="rId2"/>
          <a:stretch>
            <a:fillRect/>
          </a:stretch>
        </p:blipFill>
        <p:spPr>
          <a:xfrm>
            <a:off x="1162212" y="1821717"/>
            <a:ext cx="8886663" cy="4792949"/>
          </a:xfrm>
          <a:prstGeom prst="rect">
            <a:avLst/>
          </a:prstGeom>
        </p:spPr>
      </p:pic>
      <p:pic>
        <p:nvPicPr>
          <p:cNvPr id="8" name="Content Placeholder 7">
            <a:extLst>
              <a:ext uri="{FF2B5EF4-FFF2-40B4-BE49-F238E27FC236}">
                <a16:creationId xmlns:a16="http://schemas.microsoft.com/office/drawing/2014/main" id="{7974A059-0C0D-55D5-A6F5-D0D9413740B9}"/>
              </a:ext>
            </a:extLst>
          </p:cNvPr>
          <p:cNvPicPr>
            <a:picLocks noGrp="1" noChangeAspect="1"/>
          </p:cNvPicPr>
          <p:nvPr>
            <p:ph idx="1"/>
          </p:nvPr>
        </p:nvPicPr>
        <p:blipFill rotWithShape="1">
          <a:blip r:embed="rId3"/>
          <a:srcRect l="8811" t="1307"/>
          <a:stretch/>
        </p:blipFill>
        <p:spPr>
          <a:xfrm>
            <a:off x="3816961" y="1743572"/>
            <a:ext cx="7053983" cy="4795340"/>
          </a:xfrm>
        </p:spPr>
      </p:pic>
    </p:spTree>
    <p:extLst>
      <p:ext uri="{BB962C8B-B14F-4D97-AF65-F5344CB8AC3E}">
        <p14:creationId xmlns:p14="http://schemas.microsoft.com/office/powerpoint/2010/main" val="46631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FAD75-C8E3-B8AA-350E-494A08135689}"/>
              </a:ext>
            </a:extLst>
          </p:cNvPr>
          <p:cNvSpPr>
            <a:spLocks noGrp="1"/>
          </p:cNvSpPr>
          <p:nvPr>
            <p:ph type="title"/>
          </p:nvPr>
        </p:nvSpPr>
        <p:spPr/>
        <p:txBody>
          <a:bodyPr/>
          <a:lstStyle/>
          <a:p>
            <a:r>
              <a:rPr lang="en-GB" dirty="0"/>
              <a:t>What are the results?</a:t>
            </a:r>
          </a:p>
        </p:txBody>
      </p:sp>
      <p:sp>
        <p:nvSpPr>
          <p:cNvPr id="4" name="Date Placeholder 3">
            <a:extLst>
              <a:ext uri="{FF2B5EF4-FFF2-40B4-BE49-F238E27FC236}">
                <a16:creationId xmlns:a16="http://schemas.microsoft.com/office/drawing/2014/main" id="{80467C22-9CF3-925A-DAEF-3434C31F52F0}"/>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1FA52E74-291D-36E8-8F28-F92CECE27FBE}"/>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2C2D6A2B-3783-E5A5-22C8-DE330147A6D4}"/>
              </a:ext>
            </a:extLst>
          </p:cNvPr>
          <p:cNvSpPr>
            <a:spLocks noGrp="1"/>
          </p:cNvSpPr>
          <p:nvPr>
            <p:ph type="sldNum" sz="quarter" idx="12"/>
          </p:nvPr>
        </p:nvSpPr>
        <p:spPr/>
        <p:txBody>
          <a:bodyPr/>
          <a:lstStyle/>
          <a:p>
            <a:pPr rtl="0"/>
            <a:fld id="{9FF96B15-8338-45D5-A943-561235072D66}" type="slidenum">
              <a:rPr lang="en-GB" noProof="0" smtClean="0"/>
              <a:t>39</a:t>
            </a:fld>
            <a:endParaRPr lang="en-GB" noProof="0" dirty="0"/>
          </a:p>
        </p:txBody>
      </p:sp>
      <p:pic>
        <p:nvPicPr>
          <p:cNvPr id="3" name="Content Placeholder 6">
            <a:extLst>
              <a:ext uri="{FF2B5EF4-FFF2-40B4-BE49-F238E27FC236}">
                <a16:creationId xmlns:a16="http://schemas.microsoft.com/office/drawing/2014/main" id="{04B9839F-1A89-F1F1-A248-DD85112CC7E8}"/>
              </a:ext>
            </a:extLst>
          </p:cNvPr>
          <p:cNvPicPr>
            <a:picLocks noChangeAspect="1"/>
          </p:cNvPicPr>
          <p:nvPr/>
        </p:nvPicPr>
        <p:blipFill>
          <a:blip r:embed="rId2"/>
          <a:stretch>
            <a:fillRect/>
          </a:stretch>
        </p:blipFill>
        <p:spPr>
          <a:xfrm>
            <a:off x="1162212" y="1700694"/>
            <a:ext cx="9638883" cy="2113917"/>
          </a:xfrm>
          <a:prstGeom prst="rect">
            <a:avLst/>
          </a:prstGeom>
        </p:spPr>
      </p:pic>
      <p:pic>
        <p:nvPicPr>
          <p:cNvPr id="8" name="Content Placeholder 7">
            <a:extLst>
              <a:ext uri="{FF2B5EF4-FFF2-40B4-BE49-F238E27FC236}">
                <a16:creationId xmlns:a16="http://schemas.microsoft.com/office/drawing/2014/main" id="{19D37765-0B1C-F3A3-9723-3B52007DCAC8}"/>
              </a:ext>
            </a:extLst>
          </p:cNvPr>
          <p:cNvPicPr>
            <a:picLocks noGrp="1" noChangeAspect="1"/>
          </p:cNvPicPr>
          <p:nvPr>
            <p:ph idx="1"/>
          </p:nvPr>
        </p:nvPicPr>
        <p:blipFill>
          <a:blip r:embed="rId3"/>
          <a:stretch>
            <a:fillRect/>
          </a:stretch>
        </p:blipFill>
        <p:spPr>
          <a:xfrm>
            <a:off x="3922557" y="2557265"/>
            <a:ext cx="7551821" cy="3842741"/>
          </a:xfrm>
        </p:spPr>
      </p:pic>
    </p:spTree>
    <p:extLst>
      <p:ext uri="{BB962C8B-B14F-4D97-AF65-F5344CB8AC3E}">
        <p14:creationId xmlns:p14="http://schemas.microsoft.com/office/powerpoint/2010/main" val="385878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22C2F5-4302-7BF7-272C-5C25E7AB9703}"/>
              </a:ext>
            </a:extLst>
          </p:cNvPr>
          <p:cNvSpPr>
            <a:spLocks noGrp="1"/>
          </p:cNvSpPr>
          <p:nvPr>
            <p:ph type="title"/>
          </p:nvPr>
        </p:nvSpPr>
        <p:spPr>
          <a:xfrm>
            <a:off x="2627290" y="1825648"/>
            <a:ext cx="7895912" cy="2553169"/>
          </a:xfrm>
        </p:spPr>
        <p:txBody>
          <a:bodyPr/>
          <a:lstStyle/>
          <a:p>
            <a:r>
              <a:rPr lang="en-GB" dirty="0"/>
              <a:t>They are all GAI models</a:t>
            </a:r>
          </a:p>
        </p:txBody>
      </p:sp>
      <p:sp>
        <p:nvSpPr>
          <p:cNvPr id="4" name="Date Placeholder 3">
            <a:extLst>
              <a:ext uri="{FF2B5EF4-FFF2-40B4-BE49-F238E27FC236}">
                <a16:creationId xmlns:a16="http://schemas.microsoft.com/office/drawing/2014/main" id="{2B5DA974-74BA-05E3-B8DD-4288C9A58A17}"/>
              </a:ext>
            </a:extLst>
          </p:cNvPr>
          <p:cNvSpPr>
            <a:spLocks noGrp="1"/>
          </p:cNvSpPr>
          <p:nvPr>
            <p:ph type="dt" sz="half" idx="10"/>
          </p:nvPr>
        </p:nvSpPr>
        <p:spPr/>
        <p:txBody>
          <a:bodyPr/>
          <a:lstStyle/>
          <a:p>
            <a:pPr rtl="0"/>
            <a:r>
              <a:rPr lang="en-US" noProof="0"/>
              <a:t>Wednesday 13th September</a:t>
            </a:r>
            <a:endParaRPr lang="en-GB" noProof="0" dirty="0"/>
          </a:p>
        </p:txBody>
      </p:sp>
      <p:sp>
        <p:nvSpPr>
          <p:cNvPr id="6" name="Slide Number Placeholder 5">
            <a:extLst>
              <a:ext uri="{FF2B5EF4-FFF2-40B4-BE49-F238E27FC236}">
                <a16:creationId xmlns:a16="http://schemas.microsoft.com/office/drawing/2014/main" id="{A64683EF-7158-0E94-841A-424DD2C7A1CB}"/>
              </a:ext>
            </a:extLst>
          </p:cNvPr>
          <p:cNvSpPr>
            <a:spLocks noGrp="1"/>
          </p:cNvSpPr>
          <p:nvPr>
            <p:ph type="sldNum" sz="quarter" idx="12"/>
          </p:nvPr>
        </p:nvSpPr>
        <p:spPr/>
        <p:txBody>
          <a:bodyPr/>
          <a:lstStyle/>
          <a:p>
            <a:pPr rtl="0"/>
            <a:fld id="{9FF96B15-8338-45D5-A943-561235072D66}" type="slidenum">
              <a:rPr lang="en-GB" noProof="0" smtClean="0"/>
              <a:t>4</a:t>
            </a:fld>
            <a:endParaRPr lang="en-GB" noProof="0" dirty="0"/>
          </a:p>
        </p:txBody>
      </p:sp>
    </p:spTree>
    <p:extLst>
      <p:ext uri="{BB962C8B-B14F-4D97-AF65-F5344CB8AC3E}">
        <p14:creationId xmlns:p14="http://schemas.microsoft.com/office/powerpoint/2010/main" val="1566834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F65D6C-E761-AB22-199D-319530C4FD67}"/>
              </a:ext>
            </a:extLst>
          </p:cNvPr>
          <p:cNvSpPr>
            <a:spLocks noGrp="1"/>
          </p:cNvSpPr>
          <p:nvPr>
            <p:ph type="dt" sz="half" idx="10"/>
          </p:nvPr>
        </p:nvSpPr>
        <p:spPr/>
        <p:txBody>
          <a:bodyPr/>
          <a:lstStyle/>
          <a:p>
            <a:pPr rtl="0"/>
            <a:r>
              <a:rPr lang="en-US" noProof="0"/>
              <a:t>Wednesday 13th September</a:t>
            </a:r>
            <a:endParaRPr lang="en-GB" noProof="0" dirty="0"/>
          </a:p>
        </p:txBody>
      </p:sp>
      <p:sp>
        <p:nvSpPr>
          <p:cNvPr id="3" name="Footer Placeholder 2">
            <a:extLst>
              <a:ext uri="{FF2B5EF4-FFF2-40B4-BE49-F238E27FC236}">
                <a16:creationId xmlns:a16="http://schemas.microsoft.com/office/drawing/2014/main" id="{F65D6F19-B51D-0169-C043-DB9552B7284E}"/>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4" name="Slide Number Placeholder 3">
            <a:extLst>
              <a:ext uri="{FF2B5EF4-FFF2-40B4-BE49-F238E27FC236}">
                <a16:creationId xmlns:a16="http://schemas.microsoft.com/office/drawing/2014/main" id="{818CAC79-9B33-5845-C0C6-F596D15A4BB6}"/>
              </a:ext>
            </a:extLst>
          </p:cNvPr>
          <p:cNvSpPr>
            <a:spLocks noGrp="1"/>
          </p:cNvSpPr>
          <p:nvPr>
            <p:ph type="sldNum" sz="quarter" idx="12"/>
          </p:nvPr>
        </p:nvSpPr>
        <p:spPr/>
        <p:txBody>
          <a:bodyPr/>
          <a:lstStyle/>
          <a:p>
            <a:pPr rtl="0"/>
            <a:fld id="{9FF96B15-8338-45D5-A943-561235072D66}" type="slidenum">
              <a:rPr lang="en-GB" noProof="0" smtClean="0"/>
              <a:t>40</a:t>
            </a:fld>
            <a:endParaRPr lang="en-GB" noProof="0" dirty="0"/>
          </a:p>
        </p:txBody>
      </p:sp>
      <p:sp>
        <p:nvSpPr>
          <p:cNvPr id="6" name="TextBox 5">
            <a:extLst>
              <a:ext uri="{FF2B5EF4-FFF2-40B4-BE49-F238E27FC236}">
                <a16:creationId xmlns:a16="http://schemas.microsoft.com/office/drawing/2014/main" id="{00E04A51-3B87-C4A3-2AC5-FE6EBB03CBF1}"/>
              </a:ext>
            </a:extLst>
          </p:cNvPr>
          <p:cNvSpPr txBox="1"/>
          <p:nvPr/>
        </p:nvSpPr>
        <p:spPr>
          <a:xfrm>
            <a:off x="1743075" y="2766298"/>
            <a:ext cx="8958395" cy="2308324"/>
          </a:xfrm>
          <a:prstGeom prst="rect">
            <a:avLst/>
          </a:prstGeom>
          <a:noFill/>
        </p:spPr>
        <p:txBody>
          <a:bodyPr wrap="square">
            <a:spAutoFit/>
          </a:bodyPr>
          <a:lstStyle/>
          <a:p>
            <a:r>
              <a:rPr lang="en-GB" sz="7200" dirty="0"/>
              <a:t>3. Is GAI </a:t>
            </a:r>
            <a:r>
              <a:rPr lang="en-GB" sz="7200" dirty="0">
                <a:solidFill>
                  <a:srgbClr val="00B050"/>
                </a:solidFill>
              </a:rPr>
              <a:t>opportunity </a:t>
            </a:r>
            <a:r>
              <a:rPr lang="en-GB" sz="7200" dirty="0"/>
              <a:t>or </a:t>
            </a:r>
            <a:r>
              <a:rPr lang="en-GB" sz="7200" dirty="0">
                <a:solidFill>
                  <a:srgbClr val="C00000"/>
                </a:solidFill>
              </a:rPr>
              <a:t>threat</a:t>
            </a:r>
            <a:r>
              <a:rPr lang="en-GB" sz="7200" dirty="0"/>
              <a:t> for HE?</a:t>
            </a:r>
          </a:p>
        </p:txBody>
      </p:sp>
    </p:spTree>
    <p:extLst>
      <p:ext uri="{BB962C8B-B14F-4D97-AF65-F5344CB8AC3E}">
        <p14:creationId xmlns:p14="http://schemas.microsoft.com/office/powerpoint/2010/main" val="2299891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64CA3-0840-EF94-F62A-596964C57ACC}"/>
              </a:ext>
            </a:extLst>
          </p:cNvPr>
          <p:cNvSpPr>
            <a:spLocks noGrp="1"/>
          </p:cNvSpPr>
          <p:nvPr>
            <p:ph type="title"/>
          </p:nvPr>
        </p:nvSpPr>
        <p:spPr>
          <a:xfrm>
            <a:off x="1056704" y="466186"/>
            <a:ext cx="8392096" cy="1325563"/>
          </a:xfrm>
        </p:spPr>
        <p:txBody>
          <a:bodyPr/>
          <a:lstStyle/>
          <a:p>
            <a:r>
              <a:rPr lang="en-GB" dirty="0"/>
              <a:t>Split Views in HE context</a:t>
            </a:r>
          </a:p>
        </p:txBody>
      </p:sp>
      <p:sp>
        <p:nvSpPr>
          <p:cNvPr id="4" name="Date Placeholder 3">
            <a:extLst>
              <a:ext uri="{FF2B5EF4-FFF2-40B4-BE49-F238E27FC236}">
                <a16:creationId xmlns:a16="http://schemas.microsoft.com/office/drawing/2014/main" id="{6792253F-973E-D162-0AA1-B3A0D9E1D4F9}"/>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CF848D0B-065B-E713-1177-1E805D0D906A}"/>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3B64575A-BD89-8FEA-357E-436D2123E313}"/>
              </a:ext>
            </a:extLst>
          </p:cNvPr>
          <p:cNvSpPr>
            <a:spLocks noGrp="1"/>
          </p:cNvSpPr>
          <p:nvPr>
            <p:ph type="sldNum" sz="quarter" idx="12"/>
          </p:nvPr>
        </p:nvSpPr>
        <p:spPr/>
        <p:txBody>
          <a:bodyPr/>
          <a:lstStyle/>
          <a:p>
            <a:pPr rtl="0"/>
            <a:fld id="{9FF96B15-8338-45D5-A943-561235072D66}" type="slidenum">
              <a:rPr lang="en-GB" noProof="0" smtClean="0"/>
              <a:t>41</a:t>
            </a:fld>
            <a:endParaRPr lang="en-GB" noProof="0" dirty="0"/>
          </a:p>
        </p:txBody>
      </p:sp>
      <p:sp>
        <p:nvSpPr>
          <p:cNvPr id="7" name="Content Placeholder 2">
            <a:extLst>
              <a:ext uri="{FF2B5EF4-FFF2-40B4-BE49-F238E27FC236}">
                <a16:creationId xmlns:a16="http://schemas.microsoft.com/office/drawing/2014/main" id="{98F629D2-8291-2F83-B3FC-A817E0FA3357}"/>
              </a:ext>
            </a:extLst>
          </p:cNvPr>
          <p:cNvSpPr txBox="1">
            <a:spLocks/>
          </p:cNvSpPr>
          <p:nvPr/>
        </p:nvSpPr>
        <p:spPr>
          <a:xfrm>
            <a:off x="1406297" y="1902816"/>
            <a:ext cx="9589949" cy="1426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TextBox 7">
            <a:extLst>
              <a:ext uri="{FF2B5EF4-FFF2-40B4-BE49-F238E27FC236}">
                <a16:creationId xmlns:a16="http://schemas.microsoft.com/office/drawing/2014/main" id="{11A49D68-0935-AF85-0880-98667E66084A}"/>
              </a:ext>
            </a:extLst>
          </p:cNvPr>
          <p:cNvSpPr txBox="1"/>
          <p:nvPr/>
        </p:nvSpPr>
        <p:spPr>
          <a:xfrm>
            <a:off x="1623645" y="2036502"/>
            <a:ext cx="8475785" cy="2308324"/>
          </a:xfrm>
          <a:prstGeom prst="rect">
            <a:avLst/>
          </a:prstGeom>
          <a:noFill/>
        </p:spPr>
        <p:txBody>
          <a:bodyPr wrap="square">
            <a:spAutoFit/>
          </a:bodyPr>
          <a:lstStyle/>
          <a:p>
            <a:r>
              <a:rPr lang="en-GB" sz="3600" dirty="0"/>
              <a:t>“While some view it </a:t>
            </a:r>
            <a:r>
              <a:rPr lang="en-GB" sz="3600" b="1" dirty="0">
                <a:solidFill>
                  <a:srgbClr val="00B050"/>
                </a:solidFill>
              </a:rPr>
              <a:t>as a tool to enhance learning and reduce teacher workload</a:t>
            </a:r>
            <a:r>
              <a:rPr lang="en-GB" sz="3600" dirty="0"/>
              <a:t>, others see it as </a:t>
            </a:r>
            <a:r>
              <a:rPr lang="en-GB" sz="3600" dirty="0">
                <a:solidFill>
                  <a:srgbClr val="FF0000"/>
                </a:solidFill>
              </a:rPr>
              <a:t>a threat to integrity which opens the door to cheating and plagiarism</a:t>
            </a:r>
            <a:r>
              <a:rPr lang="en-GB" sz="3600" dirty="0"/>
              <a:t>.”</a:t>
            </a:r>
          </a:p>
        </p:txBody>
      </p:sp>
      <p:pic>
        <p:nvPicPr>
          <p:cNvPr id="10" name="Picture 9">
            <a:extLst>
              <a:ext uri="{FF2B5EF4-FFF2-40B4-BE49-F238E27FC236}">
                <a16:creationId xmlns:a16="http://schemas.microsoft.com/office/drawing/2014/main" id="{2637556E-C173-817B-DE8C-B269F063FB25}"/>
              </a:ext>
            </a:extLst>
          </p:cNvPr>
          <p:cNvPicPr>
            <a:picLocks noChangeAspect="1"/>
          </p:cNvPicPr>
          <p:nvPr/>
        </p:nvPicPr>
        <p:blipFill>
          <a:blip r:embed="rId2"/>
          <a:stretch>
            <a:fillRect/>
          </a:stretch>
        </p:blipFill>
        <p:spPr>
          <a:xfrm>
            <a:off x="2719045" y="4563590"/>
            <a:ext cx="8127521" cy="1224435"/>
          </a:xfrm>
          <a:prstGeom prst="rect">
            <a:avLst/>
          </a:prstGeom>
        </p:spPr>
      </p:pic>
    </p:spTree>
    <p:extLst>
      <p:ext uri="{BB962C8B-B14F-4D97-AF65-F5344CB8AC3E}">
        <p14:creationId xmlns:p14="http://schemas.microsoft.com/office/powerpoint/2010/main" val="4184523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03E1389-60DA-B582-726B-24F4AF880D24}"/>
              </a:ext>
            </a:extLst>
          </p:cNvPr>
          <p:cNvSpPr>
            <a:spLocks noGrp="1"/>
          </p:cNvSpPr>
          <p:nvPr>
            <p:ph type="title"/>
          </p:nvPr>
        </p:nvSpPr>
        <p:spPr/>
        <p:txBody>
          <a:bodyPr/>
          <a:lstStyle/>
          <a:p>
            <a:r>
              <a:rPr lang="en-GB" sz="4400" b="1" dirty="0"/>
              <a:t>Threat’s view</a:t>
            </a:r>
            <a:endParaRPr lang="en-GB" dirty="0"/>
          </a:p>
        </p:txBody>
      </p:sp>
      <p:sp>
        <p:nvSpPr>
          <p:cNvPr id="14" name="Content Placeholder 13">
            <a:extLst>
              <a:ext uri="{FF2B5EF4-FFF2-40B4-BE49-F238E27FC236}">
                <a16:creationId xmlns:a16="http://schemas.microsoft.com/office/drawing/2014/main" id="{648E170F-8AC9-B8A3-CC7E-3A5C3DD1271C}"/>
              </a:ext>
            </a:extLst>
          </p:cNvPr>
          <p:cNvSpPr>
            <a:spLocks noGrp="1"/>
          </p:cNvSpPr>
          <p:nvPr>
            <p:ph idx="1"/>
          </p:nvPr>
        </p:nvSpPr>
        <p:spPr/>
        <p:txBody>
          <a:bodyPr/>
          <a:lstStyle/>
          <a:p>
            <a:endParaRPr lang="en-GB"/>
          </a:p>
        </p:txBody>
      </p:sp>
      <p:sp>
        <p:nvSpPr>
          <p:cNvPr id="2" name="Date Placeholder 1">
            <a:extLst>
              <a:ext uri="{FF2B5EF4-FFF2-40B4-BE49-F238E27FC236}">
                <a16:creationId xmlns:a16="http://schemas.microsoft.com/office/drawing/2014/main" id="{7DC74DFD-4528-6C09-4CDF-8DE9D5B30882}"/>
              </a:ext>
            </a:extLst>
          </p:cNvPr>
          <p:cNvSpPr>
            <a:spLocks noGrp="1"/>
          </p:cNvSpPr>
          <p:nvPr>
            <p:ph type="dt" sz="half" idx="10"/>
          </p:nvPr>
        </p:nvSpPr>
        <p:spPr/>
        <p:txBody>
          <a:bodyPr/>
          <a:lstStyle/>
          <a:p>
            <a:pPr rtl="0"/>
            <a:r>
              <a:rPr lang="en-US" noProof="0"/>
              <a:t>Wednesday 13th September</a:t>
            </a:r>
            <a:endParaRPr lang="en-GB" noProof="0" dirty="0"/>
          </a:p>
        </p:txBody>
      </p:sp>
      <p:sp>
        <p:nvSpPr>
          <p:cNvPr id="3" name="Footer Placeholder 2">
            <a:extLst>
              <a:ext uri="{FF2B5EF4-FFF2-40B4-BE49-F238E27FC236}">
                <a16:creationId xmlns:a16="http://schemas.microsoft.com/office/drawing/2014/main" id="{56D485DA-8AB1-C732-7CE3-014CD62C8F90}"/>
              </a:ext>
            </a:extLst>
          </p:cNvPr>
          <p:cNvSpPr>
            <a:spLocks noGrp="1"/>
          </p:cNvSpPr>
          <p:nvPr>
            <p:ph type="ftr" sz="quarter" idx="11"/>
          </p:nvPr>
        </p:nvSpPr>
        <p:spPr/>
        <p:txBody>
          <a:bodyPr/>
          <a:lstStyle/>
          <a:p>
            <a:pPr algn="l"/>
            <a:r>
              <a:rPr lang="en-GB" altLang="zh-CN" dirty="0">
                <a:solidFill>
                  <a:srgbClr val="FF0000"/>
                </a:solidFill>
              </a:rPr>
              <a:t>BEDS</a:t>
            </a:r>
            <a:r>
              <a:rPr lang="en-GB" altLang="zh-CN" dirty="0"/>
              <a:t> Learning and Teaching Excellence Conference 2023</a:t>
            </a:r>
            <a:endParaRPr lang="en-GB" dirty="0"/>
          </a:p>
        </p:txBody>
      </p:sp>
      <p:sp>
        <p:nvSpPr>
          <p:cNvPr id="4" name="Slide Number Placeholder 3">
            <a:extLst>
              <a:ext uri="{FF2B5EF4-FFF2-40B4-BE49-F238E27FC236}">
                <a16:creationId xmlns:a16="http://schemas.microsoft.com/office/drawing/2014/main" id="{16C2952A-2F01-1970-7C01-FA0A3739FB77}"/>
              </a:ext>
            </a:extLst>
          </p:cNvPr>
          <p:cNvSpPr>
            <a:spLocks noGrp="1"/>
          </p:cNvSpPr>
          <p:nvPr>
            <p:ph type="sldNum" sz="quarter" idx="12"/>
          </p:nvPr>
        </p:nvSpPr>
        <p:spPr/>
        <p:txBody>
          <a:bodyPr/>
          <a:lstStyle/>
          <a:p>
            <a:pPr rtl="0"/>
            <a:fld id="{9FF96B15-8338-45D5-A943-561235072D66}" type="slidenum">
              <a:rPr lang="en-GB" noProof="0" smtClean="0"/>
              <a:t>42</a:t>
            </a:fld>
            <a:endParaRPr lang="en-GB" noProof="0" dirty="0"/>
          </a:p>
        </p:txBody>
      </p:sp>
      <p:pic>
        <p:nvPicPr>
          <p:cNvPr id="6" name="Picture 5">
            <a:extLst>
              <a:ext uri="{FF2B5EF4-FFF2-40B4-BE49-F238E27FC236}">
                <a16:creationId xmlns:a16="http://schemas.microsoft.com/office/drawing/2014/main" id="{95ADF765-6817-B7B9-996D-C5D09350A72A}"/>
              </a:ext>
            </a:extLst>
          </p:cNvPr>
          <p:cNvPicPr>
            <a:picLocks noChangeAspect="1"/>
          </p:cNvPicPr>
          <p:nvPr/>
        </p:nvPicPr>
        <p:blipFill>
          <a:blip r:embed="rId2"/>
          <a:stretch>
            <a:fillRect/>
          </a:stretch>
        </p:blipFill>
        <p:spPr>
          <a:xfrm>
            <a:off x="1162212" y="1810741"/>
            <a:ext cx="7178150" cy="3913389"/>
          </a:xfrm>
          <a:prstGeom prst="rect">
            <a:avLst/>
          </a:prstGeom>
        </p:spPr>
      </p:pic>
      <p:pic>
        <p:nvPicPr>
          <p:cNvPr id="11" name="Picture 10">
            <a:extLst>
              <a:ext uri="{FF2B5EF4-FFF2-40B4-BE49-F238E27FC236}">
                <a16:creationId xmlns:a16="http://schemas.microsoft.com/office/drawing/2014/main" id="{9A7C06A8-4F89-29CE-4EF2-2633EF5EFEAF}"/>
              </a:ext>
            </a:extLst>
          </p:cNvPr>
          <p:cNvPicPr>
            <a:picLocks noChangeAspect="1"/>
          </p:cNvPicPr>
          <p:nvPr/>
        </p:nvPicPr>
        <p:blipFill>
          <a:blip r:embed="rId3"/>
          <a:stretch>
            <a:fillRect/>
          </a:stretch>
        </p:blipFill>
        <p:spPr>
          <a:xfrm>
            <a:off x="5466533" y="2132210"/>
            <a:ext cx="6220693" cy="4267796"/>
          </a:xfrm>
          <a:prstGeom prst="rect">
            <a:avLst/>
          </a:prstGeom>
        </p:spPr>
      </p:pic>
      <p:sp>
        <p:nvSpPr>
          <p:cNvPr id="12" name="TextBox 11">
            <a:extLst>
              <a:ext uri="{FF2B5EF4-FFF2-40B4-BE49-F238E27FC236}">
                <a16:creationId xmlns:a16="http://schemas.microsoft.com/office/drawing/2014/main" id="{1CC89468-5590-77EE-391E-664F67851E97}"/>
              </a:ext>
            </a:extLst>
          </p:cNvPr>
          <p:cNvSpPr txBox="1"/>
          <p:nvPr/>
        </p:nvSpPr>
        <p:spPr>
          <a:xfrm>
            <a:off x="1480684" y="345268"/>
            <a:ext cx="4959334" cy="769441"/>
          </a:xfrm>
          <a:prstGeom prst="rect">
            <a:avLst/>
          </a:prstGeom>
          <a:noFill/>
        </p:spPr>
        <p:txBody>
          <a:bodyPr wrap="square" rtlCol="0">
            <a:spAutoFit/>
          </a:bodyPr>
          <a:lstStyle/>
          <a:p>
            <a:endParaRPr lang="en-GB" sz="4400" b="1" dirty="0"/>
          </a:p>
        </p:txBody>
      </p:sp>
    </p:spTree>
    <p:extLst>
      <p:ext uri="{BB962C8B-B14F-4D97-AF65-F5344CB8AC3E}">
        <p14:creationId xmlns:p14="http://schemas.microsoft.com/office/powerpoint/2010/main" val="4012677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DDCEA23-8C4F-3364-51FF-46A046C1265C}"/>
              </a:ext>
            </a:extLst>
          </p:cNvPr>
          <p:cNvSpPr>
            <a:spLocks noGrp="1"/>
          </p:cNvSpPr>
          <p:nvPr>
            <p:ph type="title"/>
          </p:nvPr>
        </p:nvSpPr>
        <p:spPr>
          <a:xfrm>
            <a:off x="1271940" y="295847"/>
            <a:ext cx="8070432" cy="1325563"/>
          </a:xfrm>
        </p:spPr>
        <p:txBody>
          <a:bodyPr/>
          <a:lstStyle/>
          <a:p>
            <a:r>
              <a:rPr lang="en-GB" sz="4400" b="1" dirty="0"/>
              <a:t>Pros’ view</a:t>
            </a:r>
            <a:endParaRPr lang="en-GB" dirty="0"/>
          </a:p>
        </p:txBody>
      </p:sp>
      <p:sp>
        <p:nvSpPr>
          <p:cNvPr id="2" name="Date Placeholder 1">
            <a:extLst>
              <a:ext uri="{FF2B5EF4-FFF2-40B4-BE49-F238E27FC236}">
                <a16:creationId xmlns:a16="http://schemas.microsoft.com/office/drawing/2014/main" id="{9716DB8D-41F0-BD52-474B-8FE0E5AF3621}"/>
              </a:ext>
            </a:extLst>
          </p:cNvPr>
          <p:cNvSpPr>
            <a:spLocks noGrp="1"/>
          </p:cNvSpPr>
          <p:nvPr>
            <p:ph type="dt" sz="half" idx="10"/>
          </p:nvPr>
        </p:nvSpPr>
        <p:spPr/>
        <p:txBody>
          <a:bodyPr/>
          <a:lstStyle/>
          <a:p>
            <a:pPr rtl="0"/>
            <a:r>
              <a:rPr lang="en-US" noProof="0"/>
              <a:t>Wednesday 13th September</a:t>
            </a:r>
            <a:endParaRPr lang="en-GB" noProof="0" dirty="0"/>
          </a:p>
        </p:txBody>
      </p:sp>
      <p:sp>
        <p:nvSpPr>
          <p:cNvPr id="3" name="Footer Placeholder 2">
            <a:extLst>
              <a:ext uri="{FF2B5EF4-FFF2-40B4-BE49-F238E27FC236}">
                <a16:creationId xmlns:a16="http://schemas.microsoft.com/office/drawing/2014/main" id="{004E9066-5242-C524-9FF7-775F05CF07AE}"/>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4" name="Slide Number Placeholder 3">
            <a:extLst>
              <a:ext uri="{FF2B5EF4-FFF2-40B4-BE49-F238E27FC236}">
                <a16:creationId xmlns:a16="http://schemas.microsoft.com/office/drawing/2014/main" id="{11D73CDF-8494-8CE9-C1A8-607B4127F097}"/>
              </a:ext>
            </a:extLst>
          </p:cNvPr>
          <p:cNvSpPr>
            <a:spLocks noGrp="1"/>
          </p:cNvSpPr>
          <p:nvPr>
            <p:ph type="sldNum" sz="quarter" idx="12"/>
          </p:nvPr>
        </p:nvSpPr>
        <p:spPr/>
        <p:txBody>
          <a:bodyPr/>
          <a:lstStyle/>
          <a:p>
            <a:pPr rtl="0"/>
            <a:fld id="{9FF96B15-8338-45D5-A943-561235072D66}" type="slidenum">
              <a:rPr lang="en-GB" noProof="0" smtClean="0"/>
              <a:t>43</a:t>
            </a:fld>
            <a:endParaRPr lang="en-GB" noProof="0" dirty="0"/>
          </a:p>
        </p:txBody>
      </p:sp>
      <p:pic>
        <p:nvPicPr>
          <p:cNvPr id="8" name="Picture 7">
            <a:extLst>
              <a:ext uri="{FF2B5EF4-FFF2-40B4-BE49-F238E27FC236}">
                <a16:creationId xmlns:a16="http://schemas.microsoft.com/office/drawing/2014/main" id="{24A2690E-855F-C8E1-83E0-D64AB7C7FF58}"/>
              </a:ext>
            </a:extLst>
          </p:cNvPr>
          <p:cNvPicPr>
            <a:picLocks noChangeAspect="1"/>
          </p:cNvPicPr>
          <p:nvPr/>
        </p:nvPicPr>
        <p:blipFill>
          <a:blip r:embed="rId2"/>
          <a:stretch>
            <a:fillRect/>
          </a:stretch>
        </p:blipFill>
        <p:spPr>
          <a:xfrm>
            <a:off x="1422760" y="1956594"/>
            <a:ext cx="5385000" cy="4399756"/>
          </a:xfrm>
          <a:prstGeom prst="rect">
            <a:avLst/>
          </a:prstGeom>
        </p:spPr>
      </p:pic>
      <p:pic>
        <p:nvPicPr>
          <p:cNvPr id="6" name="Picture 5">
            <a:extLst>
              <a:ext uri="{FF2B5EF4-FFF2-40B4-BE49-F238E27FC236}">
                <a16:creationId xmlns:a16="http://schemas.microsoft.com/office/drawing/2014/main" id="{8E21CDFF-D10A-C713-DFB8-036E6A2E061D}"/>
              </a:ext>
            </a:extLst>
          </p:cNvPr>
          <p:cNvPicPr>
            <a:picLocks noChangeAspect="1"/>
          </p:cNvPicPr>
          <p:nvPr/>
        </p:nvPicPr>
        <p:blipFill>
          <a:blip r:embed="rId3"/>
          <a:stretch>
            <a:fillRect/>
          </a:stretch>
        </p:blipFill>
        <p:spPr>
          <a:xfrm>
            <a:off x="5307156" y="3222885"/>
            <a:ext cx="6315956" cy="2457793"/>
          </a:xfrm>
          <a:prstGeom prst="rect">
            <a:avLst/>
          </a:prstGeom>
        </p:spPr>
      </p:pic>
    </p:spTree>
    <p:extLst>
      <p:ext uri="{BB962C8B-B14F-4D97-AF65-F5344CB8AC3E}">
        <p14:creationId xmlns:p14="http://schemas.microsoft.com/office/powerpoint/2010/main" val="353559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C6AD3E30-CBB4-2AEB-7B3B-C34D60D97C02}"/>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spcAft>
                <a:spcPts val="600"/>
              </a:spcAft>
            </a:pPr>
            <a:r>
              <a:rPr lang="en-US" altLang="zh-CN" sz="1100" kern="1200">
                <a:solidFill>
                  <a:srgbClr val="FFFFFF"/>
                </a:solidFill>
                <a:latin typeface="+mn-lt"/>
                <a:ea typeface="+mn-ea"/>
                <a:cs typeface="+mn-cs"/>
              </a:rPr>
              <a:t>BEDS Learning and Teaching Excellence Conference 2023</a:t>
            </a:r>
            <a:endParaRPr lang="en-US" sz="1100" kern="1200">
              <a:solidFill>
                <a:srgbClr val="FFFFFF"/>
              </a:solidFill>
              <a:latin typeface="+mn-lt"/>
              <a:ea typeface="+mn-ea"/>
              <a:cs typeface="+mn-cs"/>
            </a:endParaRPr>
          </a:p>
        </p:txBody>
      </p:sp>
      <p:pic>
        <p:nvPicPr>
          <p:cNvPr id="8" name="Content Placeholder 7">
            <a:extLst>
              <a:ext uri="{FF2B5EF4-FFF2-40B4-BE49-F238E27FC236}">
                <a16:creationId xmlns:a16="http://schemas.microsoft.com/office/drawing/2014/main" id="{4C1922A3-2865-8127-F190-1120591BC8FB}"/>
              </a:ext>
            </a:extLst>
          </p:cNvPr>
          <p:cNvPicPr>
            <a:picLocks noGrp="1" noChangeAspect="1"/>
          </p:cNvPicPr>
          <p:nvPr>
            <p:ph idx="1"/>
          </p:nvPr>
        </p:nvPicPr>
        <p:blipFill rotWithShape="1">
          <a:blip r:embed="rId2"/>
          <a:srcRect b="2507"/>
          <a:stretch/>
        </p:blipFill>
        <p:spPr>
          <a:xfrm>
            <a:off x="457200" y="542848"/>
            <a:ext cx="11277600" cy="5772303"/>
          </a:xfrm>
          <a:prstGeom prst="rect">
            <a:avLst/>
          </a:prstGeom>
        </p:spPr>
      </p:pic>
      <p:sp>
        <p:nvSpPr>
          <p:cNvPr id="4" name="Date Placeholder 3">
            <a:extLst>
              <a:ext uri="{FF2B5EF4-FFF2-40B4-BE49-F238E27FC236}">
                <a16:creationId xmlns:a16="http://schemas.microsoft.com/office/drawing/2014/main" id="{405BFB59-B784-EAA6-8584-9FCAF678F654}"/>
              </a:ext>
            </a:extLst>
          </p:cNvPr>
          <p:cNvSpPr>
            <a:spLocks noGrp="1"/>
          </p:cNvSpPr>
          <p:nvPr>
            <p:ph type="dt" sz="half" idx="10"/>
          </p:nvPr>
        </p:nvSpPr>
        <p:spPr>
          <a:xfrm>
            <a:off x="8991600" y="6455664"/>
            <a:ext cx="2743200" cy="365125"/>
          </a:xfrm>
        </p:spPr>
        <p:txBody>
          <a:bodyPr vert="horz" lIns="91440" tIns="45720" rIns="91440" bIns="45720" rtlCol="0" anchor="ctr">
            <a:normAutofit/>
          </a:bodyPr>
          <a:lstStyle/>
          <a:p>
            <a:pPr algn="r">
              <a:spcAft>
                <a:spcPts val="600"/>
              </a:spcAft>
            </a:pPr>
            <a:r>
              <a:rPr lang="en-US" sz="1100" noProof="0">
                <a:solidFill>
                  <a:srgbClr val="FFFFFF"/>
                </a:solidFill>
              </a:rPr>
              <a:t>Wednesday 13th September</a:t>
            </a:r>
          </a:p>
        </p:txBody>
      </p:sp>
      <p:sp>
        <p:nvSpPr>
          <p:cNvPr id="6" name="Slide Number Placeholder 5">
            <a:extLst>
              <a:ext uri="{FF2B5EF4-FFF2-40B4-BE49-F238E27FC236}">
                <a16:creationId xmlns:a16="http://schemas.microsoft.com/office/drawing/2014/main" id="{29AC1677-64E4-E2BC-7D8F-6A546499AB0B}"/>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FF96B15-8338-45D5-A943-561235072D66}" type="slidenum">
              <a:rPr lang="en-US" sz="1100" noProof="0">
                <a:solidFill>
                  <a:srgbClr val="FFFFFF"/>
                </a:solidFill>
              </a:rPr>
              <a:pPr>
                <a:spcAft>
                  <a:spcPts val="600"/>
                </a:spcAft>
              </a:pPr>
              <a:t>44</a:t>
            </a:fld>
            <a:endParaRPr lang="en-US" sz="1100" noProof="0">
              <a:solidFill>
                <a:srgbClr val="FFFFFF"/>
              </a:solidFill>
            </a:endParaRPr>
          </a:p>
        </p:txBody>
      </p:sp>
      <p:pic>
        <p:nvPicPr>
          <p:cNvPr id="12" name="Picture 11">
            <a:extLst>
              <a:ext uri="{FF2B5EF4-FFF2-40B4-BE49-F238E27FC236}">
                <a16:creationId xmlns:a16="http://schemas.microsoft.com/office/drawing/2014/main" id="{641DFB73-4F6C-FED6-9E49-DEBF8F1D2375}"/>
              </a:ext>
            </a:extLst>
          </p:cNvPr>
          <p:cNvPicPr>
            <a:picLocks noChangeAspect="1"/>
          </p:cNvPicPr>
          <p:nvPr/>
        </p:nvPicPr>
        <p:blipFill>
          <a:blip r:embed="rId3"/>
          <a:stretch>
            <a:fillRect/>
          </a:stretch>
        </p:blipFill>
        <p:spPr>
          <a:xfrm>
            <a:off x="10135907" y="0"/>
            <a:ext cx="2010056" cy="2029108"/>
          </a:xfrm>
          <a:prstGeom prst="rect">
            <a:avLst/>
          </a:prstGeom>
        </p:spPr>
      </p:pic>
    </p:spTree>
    <p:extLst>
      <p:ext uri="{BB962C8B-B14F-4D97-AF65-F5344CB8AC3E}">
        <p14:creationId xmlns:p14="http://schemas.microsoft.com/office/powerpoint/2010/main" val="2388046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2791B2-347C-8241-8CEC-7758651B3268}"/>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38EF8FF8-8C97-3A6F-92F6-38C5FF503C99}"/>
              </a:ext>
            </a:extLst>
          </p:cNvPr>
          <p:cNvSpPr>
            <a:spLocks noGrp="1"/>
          </p:cNvSpPr>
          <p:nvPr>
            <p:ph type="sldNum" sz="quarter" idx="12"/>
          </p:nvPr>
        </p:nvSpPr>
        <p:spPr/>
        <p:txBody>
          <a:bodyPr/>
          <a:lstStyle/>
          <a:p>
            <a:pPr rtl="0"/>
            <a:fld id="{9FF96B15-8338-45D5-A943-561235072D66}" type="slidenum">
              <a:rPr lang="en-GB" noProof="0" smtClean="0"/>
              <a:t>45</a:t>
            </a:fld>
            <a:endParaRPr lang="en-GB" noProof="0" dirty="0"/>
          </a:p>
        </p:txBody>
      </p:sp>
      <p:pic>
        <p:nvPicPr>
          <p:cNvPr id="7" name="Picture 6">
            <a:extLst>
              <a:ext uri="{FF2B5EF4-FFF2-40B4-BE49-F238E27FC236}">
                <a16:creationId xmlns:a16="http://schemas.microsoft.com/office/drawing/2014/main" id="{6390F320-43D9-5FE3-8861-5AB1E3EE251A}"/>
              </a:ext>
            </a:extLst>
          </p:cNvPr>
          <p:cNvPicPr>
            <a:picLocks noChangeAspect="1"/>
          </p:cNvPicPr>
          <p:nvPr/>
        </p:nvPicPr>
        <p:blipFill>
          <a:blip r:embed="rId2"/>
          <a:stretch>
            <a:fillRect/>
          </a:stretch>
        </p:blipFill>
        <p:spPr>
          <a:xfrm>
            <a:off x="1367620" y="583147"/>
            <a:ext cx="6192114" cy="2676899"/>
          </a:xfrm>
          <a:prstGeom prst="rect">
            <a:avLst/>
          </a:prstGeom>
        </p:spPr>
      </p:pic>
      <p:pic>
        <p:nvPicPr>
          <p:cNvPr id="9" name="Picture 8">
            <a:hlinkClick r:id="rId3"/>
            <a:extLst>
              <a:ext uri="{FF2B5EF4-FFF2-40B4-BE49-F238E27FC236}">
                <a16:creationId xmlns:a16="http://schemas.microsoft.com/office/drawing/2014/main" id="{D13AF6C9-10FD-2F1D-EEEC-64441EEEA08D}"/>
              </a:ext>
            </a:extLst>
          </p:cNvPr>
          <p:cNvPicPr>
            <a:picLocks noChangeAspect="1"/>
          </p:cNvPicPr>
          <p:nvPr/>
        </p:nvPicPr>
        <p:blipFill>
          <a:blip r:embed="rId4"/>
          <a:stretch>
            <a:fillRect/>
          </a:stretch>
        </p:blipFill>
        <p:spPr>
          <a:xfrm>
            <a:off x="4701835" y="3305511"/>
            <a:ext cx="5715798" cy="3277057"/>
          </a:xfrm>
          <a:prstGeom prst="rect">
            <a:avLst/>
          </a:prstGeom>
        </p:spPr>
      </p:pic>
      <p:sp>
        <p:nvSpPr>
          <p:cNvPr id="10" name="TextBox 9">
            <a:extLst>
              <a:ext uri="{FF2B5EF4-FFF2-40B4-BE49-F238E27FC236}">
                <a16:creationId xmlns:a16="http://schemas.microsoft.com/office/drawing/2014/main" id="{035CA862-254C-7A8E-86E5-0CDD4247D213}"/>
              </a:ext>
            </a:extLst>
          </p:cNvPr>
          <p:cNvSpPr txBox="1"/>
          <p:nvPr/>
        </p:nvSpPr>
        <p:spPr>
          <a:xfrm>
            <a:off x="8328272" y="2096950"/>
            <a:ext cx="2906952" cy="769441"/>
          </a:xfrm>
          <a:prstGeom prst="rect">
            <a:avLst/>
          </a:prstGeom>
          <a:noFill/>
        </p:spPr>
        <p:txBody>
          <a:bodyPr wrap="square" rtlCol="0">
            <a:spAutoFit/>
          </a:bodyPr>
          <a:lstStyle/>
          <a:p>
            <a:r>
              <a:rPr lang="en-GB" altLang="zh-CN" sz="4400" dirty="0"/>
              <a:t>Turnitin</a:t>
            </a:r>
            <a:endParaRPr lang="en-GB" sz="4400" dirty="0"/>
          </a:p>
        </p:txBody>
      </p:sp>
      <p:sp>
        <p:nvSpPr>
          <p:cNvPr id="4" name="Date Placeholder 3">
            <a:extLst>
              <a:ext uri="{FF2B5EF4-FFF2-40B4-BE49-F238E27FC236}">
                <a16:creationId xmlns:a16="http://schemas.microsoft.com/office/drawing/2014/main" id="{B6ED27FE-E102-011E-C64A-6F2D88B48B09}"/>
              </a:ext>
            </a:extLst>
          </p:cNvPr>
          <p:cNvSpPr>
            <a:spLocks noGrp="1"/>
          </p:cNvSpPr>
          <p:nvPr>
            <p:ph type="dt" sz="half" idx="10"/>
          </p:nvPr>
        </p:nvSpPr>
        <p:spPr/>
        <p:txBody>
          <a:bodyPr/>
          <a:lstStyle/>
          <a:p>
            <a:pPr rtl="0"/>
            <a:r>
              <a:rPr lang="en-US" noProof="0"/>
              <a:t>Wednesday 13th September</a:t>
            </a:r>
            <a:endParaRPr lang="en-GB" noProof="0" dirty="0"/>
          </a:p>
        </p:txBody>
      </p:sp>
    </p:spTree>
    <p:extLst>
      <p:ext uri="{BB962C8B-B14F-4D97-AF65-F5344CB8AC3E}">
        <p14:creationId xmlns:p14="http://schemas.microsoft.com/office/powerpoint/2010/main" val="3984901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586781-42AD-9430-6163-3BC60067C3D5}"/>
              </a:ext>
            </a:extLst>
          </p:cNvPr>
          <p:cNvSpPr>
            <a:spLocks noGrp="1"/>
          </p:cNvSpPr>
          <p:nvPr>
            <p:ph type="title"/>
          </p:nvPr>
        </p:nvSpPr>
        <p:spPr/>
        <p:txBody>
          <a:bodyPr>
            <a:normAutofit/>
          </a:bodyPr>
          <a:lstStyle/>
          <a:p>
            <a:r>
              <a:rPr lang="en-GB" sz="5400" dirty="0"/>
              <a:t>A quick SWOT</a:t>
            </a:r>
          </a:p>
        </p:txBody>
      </p:sp>
      <p:pic>
        <p:nvPicPr>
          <p:cNvPr id="8" name="Content Placeholder 7">
            <a:extLst>
              <a:ext uri="{FF2B5EF4-FFF2-40B4-BE49-F238E27FC236}">
                <a16:creationId xmlns:a16="http://schemas.microsoft.com/office/drawing/2014/main" id="{D13C2870-1E4F-7F71-1C01-0481D6D4873B}"/>
              </a:ext>
            </a:extLst>
          </p:cNvPr>
          <p:cNvPicPr>
            <a:picLocks noGrp="1" noChangeAspect="1"/>
          </p:cNvPicPr>
          <p:nvPr>
            <p:ph idx="1"/>
          </p:nvPr>
        </p:nvPicPr>
        <p:blipFill>
          <a:blip r:embed="rId2"/>
          <a:stretch>
            <a:fillRect/>
          </a:stretch>
        </p:blipFill>
        <p:spPr>
          <a:xfrm>
            <a:off x="1162212" y="1690688"/>
            <a:ext cx="6785436" cy="4291956"/>
          </a:xfrm>
          <a:prstGeom prst="rect">
            <a:avLst/>
          </a:prstGeom>
        </p:spPr>
      </p:pic>
      <p:sp>
        <p:nvSpPr>
          <p:cNvPr id="2" name="Date Placeholder 1">
            <a:extLst>
              <a:ext uri="{FF2B5EF4-FFF2-40B4-BE49-F238E27FC236}">
                <a16:creationId xmlns:a16="http://schemas.microsoft.com/office/drawing/2014/main" id="{EDCF091D-34C3-0CFC-DB4A-2A4FAC773FC7}"/>
              </a:ext>
            </a:extLst>
          </p:cNvPr>
          <p:cNvSpPr>
            <a:spLocks noGrp="1"/>
          </p:cNvSpPr>
          <p:nvPr>
            <p:ph type="dt" sz="half" idx="10"/>
          </p:nvPr>
        </p:nvSpPr>
        <p:spPr/>
        <p:txBody>
          <a:bodyPr/>
          <a:lstStyle/>
          <a:p>
            <a:pPr rtl="0"/>
            <a:r>
              <a:rPr lang="en-US" noProof="0"/>
              <a:t>Wednesday 13th September</a:t>
            </a:r>
            <a:endParaRPr lang="en-GB" noProof="0" dirty="0"/>
          </a:p>
        </p:txBody>
      </p:sp>
      <p:sp>
        <p:nvSpPr>
          <p:cNvPr id="3" name="Footer Placeholder 2">
            <a:extLst>
              <a:ext uri="{FF2B5EF4-FFF2-40B4-BE49-F238E27FC236}">
                <a16:creationId xmlns:a16="http://schemas.microsoft.com/office/drawing/2014/main" id="{9FDDF46D-9B46-F7FD-5E45-AF2E1E5AC757}"/>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4" name="Slide Number Placeholder 3">
            <a:extLst>
              <a:ext uri="{FF2B5EF4-FFF2-40B4-BE49-F238E27FC236}">
                <a16:creationId xmlns:a16="http://schemas.microsoft.com/office/drawing/2014/main" id="{EFB04C9C-D38C-8191-CED9-A0E538A0B8B5}"/>
              </a:ext>
            </a:extLst>
          </p:cNvPr>
          <p:cNvSpPr>
            <a:spLocks noGrp="1"/>
          </p:cNvSpPr>
          <p:nvPr>
            <p:ph type="sldNum" sz="quarter" idx="12"/>
          </p:nvPr>
        </p:nvSpPr>
        <p:spPr/>
        <p:txBody>
          <a:bodyPr/>
          <a:lstStyle/>
          <a:p>
            <a:pPr rtl="0"/>
            <a:fld id="{9FF96B15-8338-45D5-A943-561235072D66}" type="slidenum">
              <a:rPr lang="en-GB" noProof="0" smtClean="0"/>
              <a:t>46</a:t>
            </a:fld>
            <a:endParaRPr lang="en-GB" noProof="0" dirty="0"/>
          </a:p>
        </p:txBody>
      </p:sp>
      <p:sp>
        <p:nvSpPr>
          <p:cNvPr id="9" name="TextBox 8">
            <a:extLst>
              <a:ext uri="{FF2B5EF4-FFF2-40B4-BE49-F238E27FC236}">
                <a16:creationId xmlns:a16="http://schemas.microsoft.com/office/drawing/2014/main" id="{21F008A1-4BC8-1636-8BC9-40AEF9541F82}"/>
              </a:ext>
            </a:extLst>
          </p:cNvPr>
          <p:cNvSpPr txBox="1"/>
          <p:nvPr/>
        </p:nvSpPr>
        <p:spPr>
          <a:xfrm>
            <a:off x="8476316" y="1819752"/>
            <a:ext cx="3461684" cy="2585323"/>
          </a:xfrm>
          <a:prstGeom prst="rect">
            <a:avLst/>
          </a:prstGeom>
          <a:noFill/>
        </p:spPr>
        <p:txBody>
          <a:bodyPr wrap="square">
            <a:spAutoFit/>
          </a:bodyPr>
          <a:lstStyle/>
          <a:p>
            <a:r>
              <a:rPr lang="en-GB" dirty="0"/>
              <a:t>Mohammadreza </a:t>
            </a:r>
            <a:r>
              <a:rPr lang="en-GB" dirty="0" err="1"/>
              <a:t>Farrokhnia</a:t>
            </a:r>
            <a:r>
              <a:rPr lang="en-GB" dirty="0"/>
              <a:t>, Seyyed Kazem </a:t>
            </a:r>
            <a:r>
              <a:rPr lang="en-GB" dirty="0" err="1"/>
              <a:t>Banihashem</a:t>
            </a:r>
            <a:r>
              <a:rPr lang="en-GB" dirty="0"/>
              <a:t>, Omid </a:t>
            </a:r>
            <a:r>
              <a:rPr lang="en-GB" dirty="0" err="1"/>
              <a:t>Noroozi</a:t>
            </a:r>
            <a:r>
              <a:rPr lang="en-GB" dirty="0"/>
              <a:t> &amp; Arjen </a:t>
            </a:r>
            <a:r>
              <a:rPr lang="en-GB" dirty="0" err="1"/>
              <a:t>Wals</a:t>
            </a:r>
            <a:r>
              <a:rPr lang="en-GB" dirty="0"/>
              <a:t> (2023) A SWOT analysis of ChatGPT: Implications for educational practice and research, Innovations in Education and Teaching International, DOI: 10.1080/14703297.2023.2195846</a:t>
            </a:r>
          </a:p>
        </p:txBody>
      </p:sp>
    </p:spTree>
    <p:extLst>
      <p:ext uri="{BB962C8B-B14F-4D97-AF65-F5344CB8AC3E}">
        <p14:creationId xmlns:p14="http://schemas.microsoft.com/office/powerpoint/2010/main" val="2523224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797019-6AFB-9C92-0332-C5F9EC5F9A4F}"/>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DF3E4125-29E9-C5B1-A5F4-591561E49D1A}"/>
              </a:ext>
            </a:extLst>
          </p:cNvPr>
          <p:cNvSpPr>
            <a:spLocks noGrp="1"/>
          </p:cNvSpPr>
          <p:nvPr>
            <p:ph type="sldNum" sz="quarter" idx="12"/>
          </p:nvPr>
        </p:nvSpPr>
        <p:spPr/>
        <p:txBody>
          <a:bodyPr/>
          <a:lstStyle/>
          <a:p>
            <a:pPr rtl="0"/>
            <a:fld id="{9FF96B15-8338-45D5-A943-561235072D66}" type="slidenum">
              <a:rPr lang="en-GB" noProof="0" smtClean="0"/>
              <a:t>47</a:t>
            </a:fld>
            <a:endParaRPr lang="en-GB" noProof="0" dirty="0"/>
          </a:p>
        </p:txBody>
      </p:sp>
      <p:sp>
        <p:nvSpPr>
          <p:cNvPr id="5" name="TextBox 4">
            <a:extLst>
              <a:ext uri="{FF2B5EF4-FFF2-40B4-BE49-F238E27FC236}">
                <a16:creationId xmlns:a16="http://schemas.microsoft.com/office/drawing/2014/main" id="{BAF0BB0C-4EEC-9227-E6B6-01903C9A3AA2}"/>
              </a:ext>
            </a:extLst>
          </p:cNvPr>
          <p:cNvSpPr txBox="1"/>
          <p:nvPr/>
        </p:nvSpPr>
        <p:spPr>
          <a:xfrm>
            <a:off x="4713669" y="2136521"/>
            <a:ext cx="6762448" cy="3847207"/>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Help to </a:t>
            </a:r>
            <a:r>
              <a:rPr lang="en-GB" sz="2000" dirty="0"/>
              <a:t>understand and solve complex problems </a:t>
            </a:r>
            <a:r>
              <a:rPr lang="en-US" altLang="zh-CN" sz="2000" dirty="0"/>
              <a:t>(math and</a:t>
            </a:r>
            <a:r>
              <a:rPr lang="zh-CN" altLang="en-US" sz="2000" dirty="0"/>
              <a:t> </a:t>
            </a:r>
            <a:r>
              <a:rPr lang="en-GB" altLang="zh-CN" sz="2000" dirty="0"/>
              <a:t>logical problems)</a:t>
            </a:r>
            <a:endParaRPr lang="en-GB" sz="2000" dirty="0"/>
          </a:p>
          <a:p>
            <a:pPr marL="285750" indent="-285750">
              <a:buFont typeface="Arial" panose="020B0604020202020204" pitchFamily="34" charset="0"/>
              <a:buChar char="•"/>
            </a:pPr>
            <a:r>
              <a:rPr lang="en-GB" sz="2000" dirty="0"/>
              <a:t>Ask a question they may </a:t>
            </a:r>
            <a:r>
              <a:rPr lang="en-US" altLang="zh-CN" sz="2000" dirty="0"/>
              <a:t>not </a:t>
            </a:r>
            <a:r>
              <a:rPr lang="en-GB" sz="2000" dirty="0"/>
              <a:t>ask their tutors</a:t>
            </a:r>
          </a:p>
          <a:p>
            <a:pPr marL="285750" indent="-285750">
              <a:buFont typeface="Arial" panose="020B0604020202020204" pitchFamily="34" charset="0"/>
              <a:buChar char="•"/>
            </a:pPr>
            <a:r>
              <a:rPr lang="en-GB" sz="2000" dirty="0"/>
              <a:t>Help develop problem-solving skills and analytical and out-of-the-box thinking.</a:t>
            </a:r>
          </a:p>
          <a:p>
            <a:pPr marL="285750" indent="-285750">
              <a:buFont typeface="Arial" panose="020B0604020202020204" pitchFamily="34" charset="0"/>
              <a:buChar char="•"/>
            </a:pPr>
            <a:r>
              <a:rPr lang="en-GB" sz="2000" dirty="0"/>
              <a:t>Develop writing skills by providing suggestions (e.g., syntactic and grammatical) </a:t>
            </a:r>
          </a:p>
          <a:p>
            <a:pPr marL="285750" indent="-285750">
              <a:buFont typeface="Arial" panose="020B0604020202020204" pitchFamily="34" charset="0"/>
              <a:buChar char="•"/>
            </a:pPr>
            <a:r>
              <a:rPr lang="en-GB" sz="2000" dirty="0">
                <a:solidFill>
                  <a:schemeClr val="accent6">
                    <a:lumMod val="50000"/>
                  </a:schemeClr>
                </a:solidFill>
              </a:rPr>
              <a:t>Developing </a:t>
            </a:r>
            <a:r>
              <a:rPr lang="en-GB" sz="2400" dirty="0">
                <a:solidFill>
                  <a:schemeClr val="accent6">
                    <a:lumMod val="50000"/>
                  </a:schemeClr>
                </a:solidFill>
              </a:rPr>
              <a:t>language</a:t>
            </a:r>
            <a:r>
              <a:rPr lang="en-GB" sz="2000" dirty="0">
                <a:solidFill>
                  <a:schemeClr val="accent6">
                    <a:lumMod val="50000"/>
                  </a:schemeClr>
                </a:solidFill>
              </a:rPr>
              <a:t> skills, programming</a:t>
            </a:r>
          </a:p>
          <a:p>
            <a:pPr marL="285750" indent="-285750">
              <a:buFont typeface="Arial" panose="020B0604020202020204" pitchFamily="34" charset="0"/>
              <a:buChar char="•"/>
            </a:pPr>
            <a:r>
              <a:rPr lang="en-GB" sz="2000" dirty="0"/>
              <a:t>Create practice exercises and quizzes for various subjects (prepare for exam)</a:t>
            </a:r>
          </a:p>
          <a:p>
            <a:pPr marL="285750" indent="-285750">
              <a:buFont typeface="Arial" panose="020B0604020202020204" pitchFamily="34" charset="0"/>
              <a:buChar char="•"/>
            </a:pPr>
            <a:r>
              <a:rPr lang="en-GB" sz="2000" b="1" dirty="0">
                <a:solidFill>
                  <a:schemeClr val="accent6">
                    <a:lumMod val="50000"/>
                  </a:schemeClr>
                </a:solidFill>
              </a:rPr>
              <a:t>Create explanations and step-by-step solutions to a given problem</a:t>
            </a:r>
            <a:endParaRPr lang="en-GB" sz="2000" b="1" dirty="0"/>
          </a:p>
        </p:txBody>
      </p:sp>
      <p:sp>
        <p:nvSpPr>
          <p:cNvPr id="7" name="TextBox 6">
            <a:extLst>
              <a:ext uri="{FF2B5EF4-FFF2-40B4-BE49-F238E27FC236}">
                <a16:creationId xmlns:a16="http://schemas.microsoft.com/office/drawing/2014/main" id="{10825C0D-362B-1605-5FA3-C4344159EC9D}"/>
              </a:ext>
            </a:extLst>
          </p:cNvPr>
          <p:cNvSpPr txBox="1"/>
          <p:nvPr/>
        </p:nvSpPr>
        <p:spPr>
          <a:xfrm>
            <a:off x="1267818" y="412870"/>
            <a:ext cx="7610475" cy="707886"/>
          </a:xfrm>
          <a:prstGeom prst="rect">
            <a:avLst/>
          </a:prstGeom>
          <a:noFill/>
        </p:spPr>
        <p:txBody>
          <a:bodyPr wrap="square">
            <a:spAutoFit/>
          </a:bodyPr>
          <a:lstStyle/>
          <a:p>
            <a:r>
              <a:rPr lang="en-GB" sz="4000" b="1" dirty="0"/>
              <a:t>Opportunities for Learners</a:t>
            </a:r>
          </a:p>
        </p:txBody>
      </p:sp>
      <p:sp>
        <p:nvSpPr>
          <p:cNvPr id="8" name="TextBox 7">
            <a:extLst>
              <a:ext uri="{FF2B5EF4-FFF2-40B4-BE49-F238E27FC236}">
                <a16:creationId xmlns:a16="http://schemas.microsoft.com/office/drawing/2014/main" id="{42D451CB-19E5-8A70-B3E2-0528850B4204}"/>
              </a:ext>
            </a:extLst>
          </p:cNvPr>
          <p:cNvSpPr txBox="1"/>
          <p:nvPr/>
        </p:nvSpPr>
        <p:spPr>
          <a:xfrm>
            <a:off x="1458684" y="1580399"/>
            <a:ext cx="2638425" cy="584775"/>
          </a:xfrm>
          <a:prstGeom prst="rect">
            <a:avLst/>
          </a:prstGeom>
          <a:noFill/>
        </p:spPr>
        <p:txBody>
          <a:bodyPr wrap="square" rtlCol="0">
            <a:spAutoFit/>
          </a:bodyPr>
          <a:lstStyle/>
          <a:p>
            <a:r>
              <a:rPr lang="en-GB" sz="3200" dirty="0"/>
              <a:t>Personal Tutor</a:t>
            </a:r>
          </a:p>
        </p:txBody>
      </p:sp>
      <p:sp>
        <p:nvSpPr>
          <p:cNvPr id="4" name="Date Placeholder 3">
            <a:extLst>
              <a:ext uri="{FF2B5EF4-FFF2-40B4-BE49-F238E27FC236}">
                <a16:creationId xmlns:a16="http://schemas.microsoft.com/office/drawing/2014/main" id="{89F69402-205E-E70C-A3B3-0B13107D00A6}"/>
              </a:ext>
            </a:extLst>
          </p:cNvPr>
          <p:cNvSpPr>
            <a:spLocks noGrp="1"/>
          </p:cNvSpPr>
          <p:nvPr>
            <p:ph type="dt" sz="half" idx="10"/>
          </p:nvPr>
        </p:nvSpPr>
        <p:spPr/>
        <p:txBody>
          <a:bodyPr/>
          <a:lstStyle/>
          <a:p>
            <a:pPr rtl="0"/>
            <a:r>
              <a:rPr lang="en-US" noProof="0"/>
              <a:t>Wednesday 13th September</a:t>
            </a:r>
            <a:endParaRPr lang="en-GB" noProof="0" dirty="0"/>
          </a:p>
        </p:txBody>
      </p:sp>
      <p:cxnSp>
        <p:nvCxnSpPr>
          <p:cNvPr id="11" name="Straight Connector 10">
            <a:extLst>
              <a:ext uri="{FF2B5EF4-FFF2-40B4-BE49-F238E27FC236}">
                <a16:creationId xmlns:a16="http://schemas.microsoft.com/office/drawing/2014/main" id="{AC82B72A-9471-8AB6-48A4-08648F46D8F9}"/>
              </a:ext>
            </a:extLst>
          </p:cNvPr>
          <p:cNvCxnSpPr>
            <a:cxnSpLocks/>
          </p:cNvCxnSpPr>
          <p:nvPr/>
        </p:nvCxnSpPr>
        <p:spPr>
          <a:xfrm>
            <a:off x="1372756" y="1178507"/>
            <a:ext cx="5590752"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8819833-7319-AB00-1E3C-014A9B89DCB1}"/>
              </a:ext>
            </a:extLst>
          </p:cNvPr>
          <p:cNvPicPr>
            <a:picLocks noChangeAspect="1"/>
          </p:cNvPicPr>
          <p:nvPr/>
        </p:nvPicPr>
        <p:blipFill>
          <a:blip r:embed="rId2"/>
          <a:stretch>
            <a:fillRect/>
          </a:stretch>
        </p:blipFill>
        <p:spPr>
          <a:xfrm>
            <a:off x="1544409" y="2988563"/>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08368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797019-6AFB-9C92-0332-C5F9EC5F9A4F}"/>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DF3E4125-29E9-C5B1-A5F4-591561E49D1A}"/>
              </a:ext>
            </a:extLst>
          </p:cNvPr>
          <p:cNvSpPr>
            <a:spLocks noGrp="1"/>
          </p:cNvSpPr>
          <p:nvPr>
            <p:ph type="sldNum" sz="quarter" idx="12"/>
          </p:nvPr>
        </p:nvSpPr>
        <p:spPr/>
        <p:txBody>
          <a:bodyPr/>
          <a:lstStyle/>
          <a:p>
            <a:pPr rtl="0"/>
            <a:fld id="{9FF96B15-8338-45D5-A943-561235072D66}" type="slidenum">
              <a:rPr lang="en-GB" noProof="0" smtClean="0"/>
              <a:t>48</a:t>
            </a:fld>
            <a:endParaRPr lang="en-GB" noProof="0" dirty="0"/>
          </a:p>
        </p:txBody>
      </p:sp>
      <p:sp>
        <p:nvSpPr>
          <p:cNvPr id="5" name="TextBox 4">
            <a:extLst>
              <a:ext uri="{FF2B5EF4-FFF2-40B4-BE49-F238E27FC236}">
                <a16:creationId xmlns:a16="http://schemas.microsoft.com/office/drawing/2014/main" id="{BAF0BB0C-4EEC-9227-E6B6-01903C9A3AA2}"/>
              </a:ext>
            </a:extLst>
          </p:cNvPr>
          <p:cNvSpPr txBox="1"/>
          <p:nvPr/>
        </p:nvSpPr>
        <p:spPr>
          <a:xfrm>
            <a:off x="5359481" y="2459504"/>
            <a:ext cx="5632369" cy="1938992"/>
          </a:xfrm>
          <a:prstGeom prst="rect">
            <a:avLst/>
          </a:prstGeom>
          <a:noFill/>
        </p:spPr>
        <p:txBody>
          <a:bodyPr wrap="square">
            <a:spAutoFit/>
          </a:bodyPr>
          <a:lstStyle/>
          <a:p>
            <a:pPr marL="285750" indent="-285750">
              <a:buFont typeface="Arial" panose="020B0604020202020204" pitchFamily="34" charset="0"/>
              <a:buChar char="•"/>
            </a:pPr>
            <a:r>
              <a:rPr lang="en-GB" sz="2000" dirty="0"/>
              <a:t>Can be used for group discussions and debates by providing personalized guidance </a:t>
            </a:r>
          </a:p>
          <a:p>
            <a:pPr marL="285750" indent="-285750">
              <a:buFont typeface="Arial" panose="020B0604020202020204" pitchFamily="34" charset="0"/>
              <a:buChar char="•"/>
            </a:pPr>
            <a:r>
              <a:rPr lang="en-GB" sz="2000" dirty="0"/>
              <a:t>An excellent platform to experiment and hands-on learning (programming and coding)</a:t>
            </a:r>
          </a:p>
          <a:p>
            <a:pPr marL="285750" indent="-285750">
              <a:buFont typeface="Arial" panose="020B0604020202020204" pitchFamily="34" charset="0"/>
              <a:buChar char="•"/>
            </a:pPr>
            <a:r>
              <a:rPr lang="en-GB" sz="2000" dirty="0">
                <a:solidFill>
                  <a:schemeClr val="accent6">
                    <a:lumMod val="50000"/>
                  </a:schemeClr>
                </a:solidFill>
              </a:rPr>
              <a:t>Project management, report writing,  and technical report writing. </a:t>
            </a:r>
            <a:endParaRPr lang="en-GB" sz="2000" dirty="0"/>
          </a:p>
        </p:txBody>
      </p:sp>
      <p:sp>
        <p:nvSpPr>
          <p:cNvPr id="7" name="TextBox 6">
            <a:extLst>
              <a:ext uri="{FF2B5EF4-FFF2-40B4-BE49-F238E27FC236}">
                <a16:creationId xmlns:a16="http://schemas.microsoft.com/office/drawing/2014/main" id="{10825C0D-362B-1605-5FA3-C4344159EC9D}"/>
              </a:ext>
            </a:extLst>
          </p:cNvPr>
          <p:cNvSpPr txBox="1"/>
          <p:nvPr/>
        </p:nvSpPr>
        <p:spPr>
          <a:xfrm>
            <a:off x="1267818" y="412870"/>
            <a:ext cx="7610475" cy="707886"/>
          </a:xfrm>
          <a:prstGeom prst="rect">
            <a:avLst/>
          </a:prstGeom>
          <a:noFill/>
        </p:spPr>
        <p:txBody>
          <a:bodyPr wrap="square">
            <a:spAutoFit/>
          </a:bodyPr>
          <a:lstStyle/>
          <a:p>
            <a:r>
              <a:rPr lang="en-GB" sz="4000" b="1" dirty="0"/>
              <a:t>Opportunities for Learners</a:t>
            </a:r>
          </a:p>
        </p:txBody>
      </p:sp>
      <p:sp>
        <p:nvSpPr>
          <p:cNvPr id="4" name="Date Placeholder 3">
            <a:extLst>
              <a:ext uri="{FF2B5EF4-FFF2-40B4-BE49-F238E27FC236}">
                <a16:creationId xmlns:a16="http://schemas.microsoft.com/office/drawing/2014/main" id="{89F69402-205E-E70C-A3B3-0B13107D00A6}"/>
              </a:ext>
            </a:extLst>
          </p:cNvPr>
          <p:cNvSpPr>
            <a:spLocks noGrp="1"/>
          </p:cNvSpPr>
          <p:nvPr>
            <p:ph type="dt" sz="half" idx="10"/>
          </p:nvPr>
        </p:nvSpPr>
        <p:spPr/>
        <p:txBody>
          <a:bodyPr/>
          <a:lstStyle/>
          <a:p>
            <a:pPr rtl="0"/>
            <a:r>
              <a:rPr lang="en-US" noProof="0"/>
              <a:t>Wednesday 13th September</a:t>
            </a:r>
            <a:endParaRPr lang="en-GB" noProof="0" dirty="0"/>
          </a:p>
        </p:txBody>
      </p:sp>
      <p:cxnSp>
        <p:nvCxnSpPr>
          <p:cNvPr id="11" name="Straight Connector 10">
            <a:extLst>
              <a:ext uri="{FF2B5EF4-FFF2-40B4-BE49-F238E27FC236}">
                <a16:creationId xmlns:a16="http://schemas.microsoft.com/office/drawing/2014/main" id="{AC82B72A-9471-8AB6-48A4-08648F46D8F9}"/>
              </a:ext>
            </a:extLst>
          </p:cNvPr>
          <p:cNvCxnSpPr>
            <a:cxnSpLocks/>
          </p:cNvCxnSpPr>
          <p:nvPr/>
        </p:nvCxnSpPr>
        <p:spPr>
          <a:xfrm>
            <a:off x="1372756" y="1178507"/>
            <a:ext cx="559075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D6EEA2-C5B9-FE57-4BC9-73856E152226}"/>
              </a:ext>
            </a:extLst>
          </p:cNvPr>
          <p:cNvSpPr txBox="1"/>
          <p:nvPr/>
        </p:nvSpPr>
        <p:spPr>
          <a:xfrm>
            <a:off x="1406297" y="1578618"/>
            <a:ext cx="2513241" cy="584775"/>
          </a:xfrm>
          <a:prstGeom prst="rect">
            <a:avLst/>
          </a:prstGeom>
          <a:noFill/>
        </p:spPr>
        <p:txBody>
          <a:bodyPr wrap="square" rtlCol="0">
            <a:spAutoFit/>
          </a:bodyPr>
          <a:lstStyle/>
          <a:p>
            <a:r>
              <a:rPr lang="en-GB" sz="3200" dirty="0"/>
              <a:t>Useful Tools</a:t>
            </a:r>
          </a:p>
        </p:txBody>
      </p:sp>
      <p:pic>
        <p:nvPicPr>
          <p:cNvPr id="12" name="Picture 11">
            <a:extLst>
              <a:ext uri="{FF2B5EF4-FFF2-40B4-BE49-F238E27FC236}">
                <a16:creationId xmlns:a16="http://schemas.microsoft.com/office/drawing/2014/main" id="{FC4021CF-E180-B610-2806-8ED183CC9440}"/>
              </a:ext>
            </a:extLst>
          </p:cNvPr>
          <p:cNvPicPr>
            <a:picLocks noChangeAspect="1"/>
          </p:cNvPicPr>
          <p:nvPr/>
        </p:nvPicPr>
        <p:blipFill>
          <a:blip r:embed="rId2"/>
          <a:stretch>
            <a:fillRect/>
          </a:stretch>
        </p:blipFill>
        <p:spPr>
          <a:xfrm>
            <a:off x="1591354" y="2925453"/>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64990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797019-6AFB-9C92-0332-C5F9EC5F9A4F}"/>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DF3E4125-29E9-C5B1-A5F4-591561E49D1A}"/>
              </a:ext>
            </a:extLst>
          </p:cNvPr>
          <p:cNvSpPr>
            <a:spLocks noGrp="1"/>
          </p:cNvSpPr>
          <p:nvPr>
            <p:ph type="sldNum" sz="quarter" idx="12"/>
          </p:nvPr>
        </p:nvSpPr>
        <p:spPr/>
        <p:txBody>
          <a:bodyPr/>
          <a:lstStyle/>
          <a:p>
            <a:pPr rtl="0"/>
            <a:fld id="{9FF96B15-8338-45D5-A943-561235072D66}" type="slidenum">
              <a:rPr lang="en-GB" noProof="0" smtClean="0"/>
              <a:t>49</a:t>
            </a:fld>
            <a:endParaRPr lang="en-GB" noProof="0" dirty="0"/>
          </a:p>
        </p:txBody>
      </p:sp>
      <p:sp>
        <p:nvSpPr>
          <p:cNvPr id="5" name="TextBox 4">
            <a:extLst>
              <a:ext uri="{FF2B5EF4-FFF2-40B4-BE49-F238E27FC236}">
                <a16:creationId xmlns:a16="http://schemas.microsoft.com/office/drawing/2014/main" id="{BAF0BB0C-4EEC-9227-E6B6-01903C9A3AA2}"/>
              </a:ext>
            </a:extLst>
          </p:cNvPr>
          <p:cNvSpPr txBox="1"/>
          <p:nvPr/>
        </p:nvSpPr>
        <p:spPr>
          <a:xfrm>
            <a:off x="4868230" y="2690336"/>
            <a:ext cx="5137069" cy="1631216"/>
          </a:xfrm>
          <a:prstGeom prst="rect">
            <a:avLst/>
          </a:prstGeom>
          <a:noFill/>
        </p:spPr>
        <p:txBody>
          <a:bodyPr wrap="square">
            <a:spAutoFit/>
          </a:bodyPr>
          <a:lstStyle/>
          <a:p>
            <a:pPr marL="285750" indent="-285750">
              <a:buFont typeface="Arial" panose="020B0604020202020204" pitchFamily="34" charset="0"/>
              <a:buChar char="•"/>
            </a:pPr>
            <a:r>
              <a:rPr lang="en-GB" sz="2000" dirty="0"/>
              <a:t>Interactive help anytime and anywhere. </a:t>
            </a:r>
          </a:p>
          <a:p>
            <a:pPr marL="285750" indent="-285750">
              <a:buFont typeface="Arial" panose="020B0604020202020204" pitchFamily="34" charset="0"/>
              <a:buChar char="•"/>
            </a:pPr>
            <a:r>
              <a:rPr lang="en-GB" sz="2000" dirty="0"/>
              <a:t>Support learners with disabilities by providing services such as </a:t>
            </a:r>
            <a:r>
              <a:rPr lang="en-GB" sz="2000" b="1" dirty="0"/>
              <a:t>speech-to-text</a:t>
            </a:r>
            <a:r>
              <a:rPr lang="en-GB" sz="2000" dirty="0"/>
              <a:t> and </a:t>
            </a:r>
            <a:r>
              <a:rPr lang="en-GB" sz="2000" b="1" dirty="0"/>
              <a:t>text-to-speech</a:t>
            </a:r>
            <a:r>
              <a:rPr lang="en-GB" sz="2000" dirty="0"/>
              <a:t>. </a:t>
            </a:r>
          </a:p>
          <a:p>
            <a:pPr marL="285750" indent="-285750">
              <a:buFont typeface="Arial" panose="020B0604020202020204" pitchFamily="34" charset="0"/>
              <a:buChar char="•"/>
            </a:pPr>
            <a:r>
              <a:rPr lang="en-GB" sz="2000" dirty="0"/>
              <a:t>Doing thing I don’t want to, I cannot.</a:t>
            </a:r>
          </a:p>
        </p:txBody>
      </p:sp>
      <p:sp>
        <p:nvSpPr>
          <p:cNvPr id="7" name="TextBox 6">
            <a:extLst>
              <a:ext uri="{FF2B5EF4-FFF2-40B4-BE49-F238E27FC236}">
                <a16:creationId xmlns:a16="http://schemas.microsoft.com/office/drawing/2014/main" id="{10825C0D-362B-1605-5FA3-C4344159EC9D}"/>
              </a:ext>
            </a:extLst>
          </p:cNvPr>
          <p:cNvSpPr txBox="1"/>
          <p:nvPr/>
        </p:nvSpPr>
        <p:spPr>
          <a:xfrm>
            <a:off x="1267818" y="412870"/>
            <a:ext cx="7610475" cy="707886"/>
          </a:xfrm>
          <a:prstGeom prst="rect">
            <a:avLst/>
          </a:prstGeom>
          <a:noFill/>
        </p:spPr>
        <p:txBody>
          <a:bodyPr wrap="square">
            <a:spAutoFit/>
          </a:bodyPr>
          <a:lstStyle/>
          <a:p>
            <a:r>
              <a:rPr lang="en-GB" sz="4000" b="1" dirty="0"/>
              <a:t>Opportunities for Learners</a:t>
            </a:r>
          </a:p>
        </p:txBody>
      </p:sp>
      <p:sp>
        <p:nvSpPr>
          <p:cNvPr id="4" name="Date Placeholder 3">
            <a:extLst>
              <a:ext uri="{FF2B5EF4-FFF2-40B4-BE49-F238E27FC236}">
                <a16:creationId xmlns:a16="http://schemas.microsoft.com/office/drawing/2014/main" id="{89F69402-205E-E70C-A3B3-0B13107D00A6}"/>
              </a:ext>
            </a:extLst>
          </p:cNvPr>
          <p:cNvSpPr>
            <a:spLocks noGrp="1"/>
          </p:cNvSpPr>
          <p:nvPr>
            <p:ph type="dt" sz="half" idx="10"/>
          </p:nvPr>
        </p:nvSpPr>
        <p:spPr/>
        <p:txBody>
          <a:bodyPr/>
          <a:lstStyle/>
          <a:p>
            <a:pPr rtl="0"/>
            <a:r>
              <a:rPr lang="en-US" noProof="0"/>
              <a:t>Wednesday 13th September</a:t>
            </a:r>
            <a:endParaRPr lang="en-GB" noProof="0" dirty="0"/>
          </a:p>
        </p:txBody>
      </p:sp>
      <p:cxnSp>
        <p:nvCxnSpPr>
          <p:cNvPr id="11" name="Straight Connector 10">
            <a:extLst>
              <a:ext uri="{FF2B5EF4-FFF2-40B4-BE49-F238E27FC236}">
                <a16:creationId xmlns:a16="http://schemas.microsoft.com/office/drawing/2014/main" id="{AC82B72A-9471-8AB6-48A4-08648F46D8F9}"/>
              </a:ext>
            </a:extLst>
          </p:cNvPr>
          <p:cNvCxnSpPr>
            <a:cxnSpLocks/>
          </p:cNvCxnSpPr>
          <p:nvPr/>
        </p:nvCxnSpPr>
        <p:spPr>
          <a:xfrm>
            <a:off x="1372756" y="1178507"/>
            <a:ext cx="559075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ACF7767-0F2F-B37C-63AF-B0C8A05440CD}"/>
              </a:ext>
            </a:extLst>
          </p:cNvPr>
          <p:cNvSpPr txBox="1"/>
          <p:nvPr/>
        </p:nvSpPr>
        <p:spPr>
          <a:xfrm>
            <a:off x="1630134" y="1642034"/>
            <a:ext cx="1827664" cy="584775"/>
          </a:xfrm>
          <a:prstGeom prst="rect">
            <a:avLst/>
          </a:prstGeom>
          <a:noFill/>
        </p:spPr>
        <p:txBody>
          <a:bodyPr wrap="square" rtlCol="0">
            <a:spAutoFit/>
          </a:bodyPr>
          <a:lstStyle/>
          <a:p>
            <a:r>
              <a:rPr lang="en-GB" sz="3200" dirty="0"/>
              <a:t>Assistant</a:t>
            </a:r>
          </a:p>
        </p:txBody>
      </p:sp>
      <p:pic>
        <p:nvPicPr>
          <p:cNvPr id="12" name="Picture 11">
            <a:extLst>
              <a:ext uri="{FF2B5EF4-FFF2-40B4-BE49-F238E27FC236}">
                <a16:creationId xmlns:a16="http://schemas.microsoft.com/office/drawing/2014/main" id="{4773C7D0-160B-4009-BEE2-EE96DF22C366}"/>
              </a:ext>
            </a:extLst>
          </p:cNvPr>
          <p:cNvPicPr>
            <a:picLocks noChangeAspect="1"/>
          </p:cNvPicPr>
          <p:nvPr/>
        </p:nvPicPr>
        <p:blipFill>
          <a:blip r:embed="rId2"/>
          <a:stretch>
            <a:fillRect/>
          </a:stretch>
        </p:blipFill>
        <p:spPr>
          <a:xfrm>
            <a:off x="1482074" y="3027834"/>
            <a:ext cx="1975724" cy="1887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19095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495241-B136-9ECE-8346-F92EDCF36467}"/>
              </a:ext>
            </a:extLst>
          </p:cNvPr>
          <p:cNvSpPr>
            <a:spLocks noGrp="1"/>
          </p:cNvSpPr>
          <p:nvPr>
            <p:ph type="title"/>
          </p:nvPr>
        </p:nvSpPr>
        <p:spPr>
          <a:xfrm>
            <a:off x="3232596" y="1709738"/>
            <a:ext cx="8114853" cy="2852737"/>
          </a:xfrm>
        </p:spPr>
        <p:txBody>
          <a:bodyPr/>
          <a:lstStyle/>
          <a:p>
            <a:r>
              <a:rPr lang="en-GB" dirty="0"/>
              <a:t>1. What is GAI?</a:t>
            </a:r>
          </a:p>
        </p:txBody>
      </p:sp>
      <p:sp>
        <p:nvSpPr>
          <p:cNvPr id="4" name="Date Placeholder 3">
            <a:extLst>
              <a:ext uri="{FF2B5EF4-FFF2-40B4-BE49-F238E27FC236}">
                <a16:creationId xmlns:a16="http://schemas.microsoft.com/office/drawing/2014/main" id="{085CA43B-2468-A25D-A89F-BD1FF49694EA}"/>
              </a:ext>
            </a:extLst>
          </p:cNvPr>
          <p:cNvSpPr>
            <a:spLocks noGrp="1"/>
          </p:cNvSpPr>
          <p:nvPr>
            <p:ph type="dt" sz="half" idx="10"/>
          </p:nvPr>
        </p:nvSpPr>
        <p:spPr/>
        <p:txBody>
          <a:bodyPr/>
          <a:lstStyle/>
          <a:p>
            <a:pPr rtl="0"/>
            <a:r>
              <a:rPr lang="en-US" noProof="0"/>
              <a:t>Wednesday 13th September</a:t>
            </a:r>
            <a:endParaRPr lang="en-GB" noProof="0" dirty="0"/>
          </a:p>
        </p:txBody>
      </p:sp>
      <p:sp>
        <p:nvSpPr>
          <p:cNvPr id="6" name="Slide Number Placeholder 5">
            <a:extLst>
              <a:ext uri="{FF2B5EF4-FFF2-40B4-BE49-F238E27FC236}">
                <a16:creationId xmlns:a16="http://schemas.microsoft.com/office/drawing/2014/main" id="{0A561226-8151-7DE5-2111-70E0363E667F}"/>
              </a:ext>
            </a:extLst>
          </p:cNvPr>
          <p:cNvSpPr>
            <a:spLocks noGrp="1"/>
          </p:cNvSpPr>
          <p:nvPr>
            <p:ph type="sldNum" sz="quarter" idx="12"/>
          </p:nvPr>
        </p:nvSpPr>
        <p:spPr/>
        <p:txBody>
          <a:bodyPr/>
          <a:lstStyle/>
          <a:p>
            <a:pPr rtl="0"/>
            <a:fld id="{9FF96B15-8338-45D5-A943-561235072D66}" type="slidenum">
              <a:rPr lang="en-GB" noProof="0" smtClean="0"/>
              <a:t>5</a:t>
            </a:fld>
            <a:endParaRPr lang="en-GB" noProof="0" dirty="0"/>
          </a:p>
        </p:txBody>
      </p:sp>
    </p:spTree>
    <p:extLst>
      <p:ext uri="{BB962C8B-B14F-4D97-AF65-F5344CB8AC3E}">
        <p14:creationId xmlns:p14="http://schemas.microsoft.com/office/powerpoint/2010/main" val="1883370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797019-6AFB-9C92-0332-C5F9EC5F9A4F}"/>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DF3E4125-29E9-C5B1-A5F4-591561E49D1A}"/>
              </a:ext>
            </a:extLst>
          </p:cNvPr>
          <p:cNvSpPr>
            <a:spLocks noGrp="1"/>
          </p:cNvSpPr>
          <p:nvPr>
            <p:ph type="sldNum" sz="quarter" idx="12"/>
          </p:nvPr>
        </p:nvSpPr>
        <p:spPr/>
        <p:txBody>
          <a:bodyPr/>
          <a:lstStyle/>
          <a:p>
            <a:pPr rtl="0"/>
            <a:fld id="{9FF96B15-8338-45D5-A943-561235072D66}" type="slidenum">
              <a:rPr lang="en-GB" noProof="0" smtClean="0"/>
              <a:t>50</a:t>
            </a:fld>
            <a:endParaRPr lang="en-GB" noProof="0" dirty="0"/>
          </a:p>
        </p:txBody>
      </p:sp>
      <p:sp>
        <p:nvSpPr>
          <p:cNvPr id="5" name="TextBox 4">
            <a:extLst>
              <a:ext uri="{FF2B5EF4-FFF2-40B4-BE49-F238E27FC236}">
                <a16:creationId xmlns:a16="http://schemas.microsoft.com/office/drawing/2014/main" id="{BAF0BB0C-4EEC-9227-E6B6-01903C9A3AA2}"/>
              </a:ext>
            </a:extLst>
          </p:cNvPr>
          <p:cNvSpPr txBox="1"/>
          <p:nvPr/>
        </p:nvSpPr>
        <p:spPr>
          <a:xfrm>
            <a:off x="4853980" y="2459504"/>
            <a:ext cx="6014045" cy="1938992"/>
          </a:xfrm>
          <a:prstGeom prst="rect">
            <a:avLst/>
          </a:prstGeom>
          <a:noFill/>
        </p:spPr>
        <p:txBody>
          <a:bodyPr wrap="square">
            <a:spAutoFit/>
          </a:bodyPr>
          <a:lstStyle/>
          <a:p>
            <a:pPr marL="285750" indent="-285750">
              <a:buFont typeface="Arial" panose="020B0604020202020204" pitchFamily="34" charset="0"/>
              <a:buChar char="•"/>
            </a:pPr>
            <a:r>
              <a:rPr lang="en-GB" sz="2400" dirty="0"/>
              <a:t>Creation of educational content (textbooks, lecture </a:t>
            </a:r>
            <a:r>
              <a:rPr lang="en-GB" sz="2000" dirty="0"/>
              <a:t>notes</a:t>
            </a:r>
            <a:r>
              <a:rPr lang="en-GB" sz="2400" dirty="0"/>
              <a:t>, and other learning resources)</a:t>
            </a:r>
          </a:p>
          <a:p>
            <a:pPr marL="285750" indent="-285750">
              <a:buFont typeface="Arial" panose="020B0604020202020204" pitchFamily="34" charset="0"/>
              <a:buChar char="•"/>
            </a:pPr>
            <a:r>
              <a:rPr lang="en-GB" sz="2400" dirty="0"/>
              <a:t>Allows educators to focus more on facilitating discussions, providing guidance, and addressing students' specific needs.</a:t>
            </a:r>
          </a:p>
        </p:txBody>
      </p:sp>
      <p:sp>
        <p:nvSpPr>
          <p:cNvPr id="7" name="TextBox 6">
            <a:extLst>
              <a:ext uri="{FF2B5EF4-FFF2-40B4-BE49-F238E27FC236}">
                <a16:creationId xmlns:a16="http://schemas.microsoft.com/office/drawing/2014/main" id="{10825C0D-362B-1605-5FA3-C4344159EC9D}"/>
              </a:ext>
            </a:extLst>
          </p:cNvPr>
          <p:cNvSpPr txBox="1"/>
          <p:nvPr/>
        </p:nvSpPr>
        <p:spPr>
          <a:xfrm>
            <a:off x="1267818" y="412870"/>
            <a:ext cx="7610475" cy="707886"/>
          </a:xfrm>
          <a:prstGeom prst="rect">
            <a:avLst/>
          </a:prstGeom>
          <a:noFill/>
        </p:spPr>
        <p:txBody>
          <a:bodyPr wrap="square">
            <a:spAutoFit/>
          </a:bodyPr>
          <a:lstStyle/>
          <a:p>
            <a:r>
              <a:rPr lang="en-GB" sz="4000" b="1" dirty="0"/>
              <a:t>Opportunities for educators</a:t>
            </a:r>
          </a:p>
        </p:txBody>
      </p:sp>
      <p:sp>
        <p:nvSpPr>
          <p:cNvPr id="8" name="TextBox 7">
            <a:extLst>
              <a:ext uri="{FF2B5EF4-FFF2-40B4-BE49-F238E27FC236}">
                <a16:creationId xmlns:a16="http://schemas.microsoft.com/office/drawing/2014/main" id="{42D451CB-19E5-8A70-B3E2-0528850B4204}"/>
              </a:ext>
            </a:extLst>
          </p:cNvPr>
          <p:cNvSpPr txBox="1"/>
          <p:nvPr/>
        </p:nvSpPr>
        <p:spPr>
          <a:xfrm>
            <a:off x="1406297" y="1178507"/>
            <a:ext cx="3199041" cy="1077218"/>
          </a:xfrm>
          <a:prstGeom prst="rect">
            <a:avLst/>
          </a:prstGeom>
          <a:noFill/>
        </p:spPr>
        <p:txBody>
          <a:bodyPr wrap="square" rtlCol="0">
            <a:spAutoFit/>
          </a:bodyPr>
          <a:lstStyle/>
          <a:p>
            <a:br>
              <a:rPr lang="en-GB" sz="3200" dirty="0"/>
            </a:br>
            <a:r>
              <a:rPr lang="en-GB" sz="3200" dirty="0"/>
              <a:t>Contents creator</a:t>
            </a:r>
          </a:p>
        </p:txBody>
      </p:sp>
      <p:sp>
        <p:nvSpPr>
          <p:cNvPr id="4" name="Date Placeholder 3">
            <a:extLst>
              <a:ext uri="{FF2B5EF4-FFF2-40B4-BE49-F238E27FC236}">
                <a16:creationId xmlns:a16="http://schemas.microsoft.com/office/drawing/2014/main" id="{89F69402-205E-E70C-A3B3-0B13107D00A6}"/>
              </a:ext>
            </a:extLst>
          </p:cNvPr>
          <p:cNvSpPr>
            <a:spLocks noGrp="1"/>
          </p:cNvSpPr>
          <p:nvPr>
            <p:ph type="dt" sz="half" idx="10"/>
          </p:nvPr>
        </p:nvSpPr>
        <p:spPr/>
        <p:txBody>
          <a:bodyPr/>
          <a:lstStyle/>
          <a:p>
            <a:pPr rtl="0"/>
            <a:r>
              <a:rPr lang="en-US" noProof="0"/>
              <a:t>Wednesday 13th September</a:t>
            </a:r>
            <a:endParaRPr lang="en-GB" noProof="0" dirty="0"/>
          </a:p>
        </p:txBody>
      </p:sp>
      <p:cxnSp>
        <p:nvCxnSpPr>
          <p:cNvPr id="11" name="Straight Connector 10">
            <a:extLst>
              <a:ext uri="{FF2B5EF4-FFF2-40B4-BE49-F238E27FC236}">
                <a16:creationId xmlns:a16="http://schemas.microsoft.com/office/drawing/2014/main" id="{AC82B72A-9471-8AB6-48A4-08648F46D8F9}"/>
              </a:ext>
            </a:extLst>
          </p:cNvPr>
          <p:cNvCxnSpPr>
            <a:cxnSpLocks/>
          </p:cNvCxnSpPr>
          <p:nvPr/>
        </p:nvCxnSpPr>
        <p:spPr>
          <a:xfrm>
            <a:off x="1372756" y="1178507"/>
            <a:ext cx="5590752"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313A13E-7B1C-EFB1-39FC-F74D2540EEF6}"/>
              </a:ext>
            </a:extLst>
          </p:cNvPr>
          <p:cNvPicPr>
            <a:picLocks noChangeAspect="1"/>
          </p:cNvPicPr>
          <p:nvPr/>
        </p:nvPicPr>
        <p:blipFill>
          <a:blip r:embed="rId2"/>
          <a:stretch>
            <a:fillRect/>
          </a:stretch>
        </p:blipFill>
        <p:spPr>
          <a:xfrm>
            <a:off x="1720566" y="2898658"/>
            <a:ext cx="2447566" cy="23663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9642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797019-6AFB-9C92-0332-C5F9EC5F9A4F}"/>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DF3E4125-29E9-C5B1-A5F4-591561E49D1A}"/>
              </a:ext>
            </a:extLst>
          </p:cNvPr>
          <p:cNvSpPr>
            <a:spLocks noGrp="1"/>
          </p:cNvSpPr>
          <p:nvPr>
            <p:ph type="sldNum" sz="quarter" idx="12"/>
          </p:nvPr>
        </p:nvSpPr>
        <p:spPr/>
        <p:txBody>
          <a:bodyPr/>
          <a:lstStyle/>
          <a:p>
            <a:pPr rtl="0"/>
            <a:fld id="{9FF96B15-8338-45D5-A943-561235072D66}" type="slidenum">
              <a:rPr lang="en-GB" noProof="0" smtClean="0"/>
              <a:t>51</a:t>
            </a:fld>
            <a:endParaRPr lang="en-GB" noProof="0" dirty="0"/>
          </a:p>
        </p:txBody>
      </p:sp>
      <p:sp>
        <p:nvSpPr>
          <p:cNvPr id="5" name="TextBox 4">
            <a:extLst>
              <a:ext uri="{FF2B5EF4-FFF2-40B4-BE49-F238E27FC236}">
                <a16:creationId xmlns:a16="http://schemas.microsoft.com/office/drawing/2014/main" id="{BAF0BB0C-4EEC-9227-E6B6-01903C9A3AA2}"/>
              </a:ext>
            </a:extLst>
          </p:cNvPr>
          <p:cNvSpPr txBox="1"/>
          <p:nvPr/>
        </p:nvSpPr>
        <p:spPr>
          <a:xfrm>
            <a:off x="5292806" y="2300344"/>
            <a:ext cx="5632369" cy="2862322"/>
          </a:xfrm>
          <a:prstGeom prst="rect">
            <a:avLst/>
          </a:prstGeom>
          <a:noFill/>
        </p:spPr>
        <p:txBody>
          <a:bodyPr wrap="square">
            <a:spAutoFit/>
          </a:bodyPr>
          <a:lstStyle/>
          <a:p>
            <a:pPr marL="285750" indent="-285750">
              <a:buFont typeface="Arial" panose="020B0604020202020204" pitchFamily="34" charset="0"/>
              <a:buChar char="•"/>
            </a:pPr>
            <a:r>
              <a:rPr lang="en-GB" sz="2000" dirty="0"/>
              <a:t>Can analyse large amounts of data and derive insights and student learning patterns</a:t>
            </a:r>
          </a:p>
          <a:p>
            <a:pPr marL="285750" indent="-285750">
              <a:buFont typeface="Arial" panose="020B0604020202020204" pitchFamily="34" charset="0"/>
              <a:buChar char="•"/>
            </a:pPr>
            <a:r>
              <a:rPr lang="en-GB" sz="2000" dirty="0"/>
              <a:t>Can help institutions identify areas for improvement and enhance the overall learning experience.</a:t>
            </a:r>
          </a:p>
          <a:p>
            <a:pPr marL="285750" indent="-285750">
              <a:buFont typeface="Arial" panose="020B0604020202020204" pitchFamily="34" charset="0"/>
              <a:buChar char="•"/>
            </a:pPr>
            <a:r>
              <a:rPr lang="en-GB" sz="2000" dirty="0"/>
              <a:t>Hypothesis generation, data analysis and simulation modelling. </a:t>
            </a:r>
          </a:p>
          <a:p>
            <a:pPr marL="285750" indent="-285750">
              <a:buFont typeface="Arial" panose="020B0604020202020204" pitchFamily="34" charset="0"/>
              <a:buChar char="•"/>
            </a:pPr>
            <a:r>
              <a:rPr lang="en-GB" sz="2000" dirty="0"/>
              <a:t>New discoveries and innovative solutions to complex problems.</a:t>
            </a:r>
            <a:endParaRPr lang="en-GB" sz="2000" b="1" dirty="0"/>
          </a:p>
        </p:txBody>
      </p:sp>
      <p:sp>
        <p:nvSpPr>
          <p:cNvPr id="7" name="TextBox 6">
            <a:extLst>
              <a:ext uri="{FF2B5EF4-FFF2-40B4-BE49-F238E27FC236}">
                <a16:creationId xmlns:a16="http://schemas.microsoft.com/office/drawing/2014/main" id="{10825C0D-362B-1605-5FA3-C4344159EC9D}"/>
              </a:ext>
            </a:extLst>
          </p:cNvPr>
          <p:cNvSpPr txBox="1"/>
          <p:nvPr/>
        </p:nvSpPr>
        <p:spPr>
          <a:xfrm>
            <a:off x="1267818" y="412870"/>
            <a:ext cx="7610475" cy="707886"/>
          </a:xfrm>
          <a:prstGeom prst="rect">
            <a:avLst/>
          </a:prstGeom>
          <a:noFill/>
        </p:spPr>
        <p:txBody>
          <a:bodyPr wrap="square">
            <a:spAutoFit/>
          </a:bodyPr>
          <a:lstStyle/>
          <a:p>
            <a:r>
              <a:rPr lang="en-GB" sz="4000" b="1" dirty="0"/>
              <a:t>Opportunities for educators</a:t>
            </a:r>
          </a:p>
        </p:txBody>
      </p:sp>
      <p:sp>
        <p:nvSpPr>
          <p:cNvPr id="4" name="Date Placeholder 3">
            <a:extLst>
              <a:ext uri="{FF2B5EF4-FFF2-40B4-BE49-F238E27FC236}">
                <a16:creationId xmlns:a16="http://schemas.microsoft.com/office/drawing/2014/main" id="{89F69402-205E-E70C-A3B3-0B13107D00A6}"/>
              </a:ext>
            </a:extLst>
          </p:cNvPr>
          <p:cNvSpPr>
            <a:spLocks noGrp="1"/>
          </p:cNvSpPr>
          <p:nvPr>
            <p:ph type="dt" sz="half" idx="10"/>
          </p:nvPr>
        </p:nvSpPr>
        <p:spPr/>
        <p:txBody>
          <a:bodyPr/>
          <a:lstStyle/>
          <a:p>
            <a:pPr rtl="0"/>
            <a:r>
              <a:rPr lang="en-US" noProof="0"/>
              <a:t>Wednesday 13th September</a:t>
            </a:r>
            <a:endParaRPr lang="en-GB" noProof="0" dirty="0"/>
          </a:p>
        </p:txBody>
      </p:sp>
      <p:cxnSp>
        <p:nvCxnSpPr>
          <p:cNvPr id="11" name="Straight Connector 10">
            <a:extLst>
              <a:ext uri="{FF2B5EF4-FFF2-40B4-BE49-F238E27FC236}">
                <a16:creationId xmlns:a16="http://schemas.microsoft.com/office/drawing/2014/main" id="{AC82B72A-9471-8AB6-48A4-08648F46D8F9}"/>
              </a:ext>
            </a:extLst>
          </p:cNvPr>
          <p:cNvCxnSpPr>
            <a:cxnSpLocks/>
          </p:cNvCxnSpPr>
          <p:nvPr/>
        </p:nvCxnSpPr>
        <p:spPr>
          <a:xfrm>
            <a:off x="1372756" y="1178507"/>
            <a:ext cx="559075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D6EEA2-C5B9-FE57-4BC9-73856E152226}"/>
              </a:ext>
            </a:extLst>
          </p:cNvPr>
          <p:cNvSpPr txBox="1"/>
          <p:nvPr/>
        </p:nvSpPr>
        <p:spPr>
          <a:xfrm>
            <a:off x="1406297" y="1578618"/>
            <a:ext cx="2513241" cy="584775"/>
          </a:xfrm>
          <a:prstGeom prst="rect">
            <a:avLst/>
          </a:prstGeom>
          <a:noFill/>
        </p:spPr>
        <p:txBody>
          <a:bodyPr wrap="square" rtlCol="0">
            <a:spAutoFit/>
          </a:bodyPr>
          <a:lstStyle/>
          <a:p>
            <a:r>
              <a:rPr lang="en-GB" sz="3200" dirty="0"/>
              <a:t>Useful Tools</a:t>
            </a:r>
          </a:p>
        </p:txBody>
      </p:sp>
      <p:pic>
        <p:nvPicPr>
          <p:cNvPr id="10" name="Picture 9">
            <a:extLst>
              <a:ext uri="{FF2B5EF4-FFF2-40B4-BE49-F238E27FC236}">
                <a16:creationId xmlns:a16="http://schemas.microsoft.com/office/drawing/2014/main" id="{E1DBE340-BEF2-C0F1-1630-D05CF4E7B754}"/>
              </a:ext>
            </a:extLst>
          </p:cNvPr>
          <p:cNvPicPr>
            <a:picLocks noChangeAspect="1"/>
          </p:cNvPicPr>
          <p:nvPr/>
        </p:nvPicPr>
        <p:blipFill rotWithShape="1">
          <a:blip r:embed="rId2"/>
          <a:srcRect r="53333"/>
          <a:stretch/>
        </p:blipFill>
        <p:spPr>
          <a:xfrm>
            <a:off x="1724024" y="2806486"/>
            <a:ext cx="1971675" cy="19760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2033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797019-6AFB-9C92-0332-C5F9EC5F9A4F}"/>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DF3E4125-29E9-C5B1-A5F4-591561E49D1A}"/>
              </a:ext>
            </a:extLst>
          </p:cNvPr>
          <p:cNvSpPr>
            <a:spLocks noGrp="1"/>
          </p:cNvSpPr>
          <p:nvPr>
            <p:ph type="sldNum" sz="quarter" idx="12"/>
          </p:nvPr>
        </p:nvSpPr>
        <p:spPr/>
        <p:txBody>
          <a:bodyPr/>
          <a:lstStyle/>
          <a:p>
            <a:pPr rtl="0"/>
            <a:fld id="{9FF96B15-8338-45D5-A943-561235072D66}" type="slidenum">
              <a:rPr lang="en-GB" noProof="0" smtClean="0"/>
              <a:t>52</a:t>
            </a:fld>
            <a:endParaRPr lang="en-GB" noProof="0" dirty="0"/>
          </a:p>
        </p:txBody>
      </p:sp>
      <p:sp>
        <p:nvSpPr>
          <p:cNvPr id="5" name="TextBox 4">
            <a:extLst>
              <a:ext uri="{FF2B5EF4-FFF2-40B4-BE49-F238E27FC236}">
                <a16:creationId xmlns:a16="http://schemas.microsoft.com/office/drawing/2014/main" id="{BAF0BB0C-4EEC-9227-E6B6-01903C9A3AA2}"/>
              </a:ext>
            </a:extLst>
          </p:cNvPr>
          <p:cNvSpPr txBox="1"/>
          <p:nvPr/>
        </p:nvSpPr>
        <p:spPr>
          <a:xfrm>
            <a:off x="4887280" y="2638200"/>
            <a:ext cx="6237920" cy="2677656"/>
          </a:xfrm>
          <a:prstGeom prst="rect">
            <a:avLst/>
          </a:prstGeom>
          <a:noFill/>
        </p:spPr>
        <p:txBody>
          <a:bodyPr wrap="square">
            <a:spAutoFit/>
          </a:bodyPr>
          <a:lstStyle/>
          <a:p>
            <a:pPr marL="285750" indent="-285750">
              <a:buFont typeface="Arial" panose="020B0604020202020204" pitchFamily="34" charset="0"/>
              <a:buChar char="•"/>
            </a:pPr>
            <a:r>
              <a:rPr lang="en-GB" sz="2400" dirty="0"/>
              <a:t>AI-powered virtual teaching assistants can provide immediate support to students, answering questions, providing feedback, and offering guidance. </a:t>
            </a:r>
          </a:p>
          <a:p>
            <a:pPr marL="285750" indent="-285750">
              <a:buFont typeface="Arial" panose="020B0604020202020204" pitchFamily="34" charset="0"/>
              <a:buChar char="•"/>
            </a:pPr>
            <a:r>
              <a:rPr lang="en-GB" sz="2400" dirty="0"/>
              <a:t>These assistants can be available 24/7, ensuring that students receive timely assistance even outside of regular class hours.</a:t>
            </a:r>
          </a:p>
        </p:txBody>
      </p:sp>
      <p:sp>
        <p:nvSpPr>
          <p:cNvPr id="7" name="TextBox 6">
            <a:extLst>
              <a:ext uri="{FF2B5EF4-FFF2-40B4-BE49-F238E27FC236}">
                <a16:creationId xmlns:a16="http://schemas.microsoft.com/office/drawing/2014/main" id="{10825C0D-362B-1605-5FA3-C4344159EC9D}"/>
              </a:ext>
            </a:extLst>
          </p:cNvPr>
          <p:cNvSpPr txBox="1"/>
          <p:nvPr/>
        </p:nvSpPr>
        <p:spPr>
          <a:xfrm>
            <a:off x="1267818" y="412870"/>
            <a:ext cx="7610475" cy="707886"/>
          </a:xfrm>
          <a:prstGeom prst="rect">
            <a:avLst/>
          </a:prstGeom>
          <a:noFill/>
        </p:spPr>
        <p:txBody>
          <a:bodyPr wrap="square">
            <a:spAutoFit/>
          </a:bodyPr>
          <a:lstStyle/>
          <a:p>
            <a:r>
              <a:rPr lang="en-GB" sz="4000" b="1" dirty="0"/>
              <a:t>Opportunities for educators</a:t>
            </a:r>
          </a:p>
        </p:txBody>
      </p:sp>
      <p:sp>
        <p:nvSpPr>
          <p:cNvPr id="4" name="Date Placeholder 3">
            <a:extLst>
              <a:ext uri="{FF2B5EF4-FFF2-40B4-BE49-F238E27FC236}">
                <a16:creationId xmlns:a16="http://schemas.microsoft.com/office/drawing/2014/main" id="{89F69402-205E-E70C-A3B3-0B13107D00A6}"/>
              </a:ext>
            </a:extLst>
          </p:cNvPr>
          <p:cNvSpPr>
            <a:spLocks noGrp="1"/>
          </p:cNvSpPr>
          <p:nvPr>
            <p:ph type="dt" sz="half" idx="10"/>
          </p:nvPr>
        </p:nvSpPr>
        <p:spPr/>
        <p:txBody>
          <a:bodyPr/>
          <a:lstStyle/>
          <a:p>
            <a:pPr rtl="0"/>
            <a:r>
              <a:rPr lang="en-US" noProof="0"/>
              <a:t>Wednesday 13th September</a:t>
            </a:r>
            <a:endParaRPr lang="en-GB" noProof="0" dirty="0"/>
          </a:p>
        </p:txBody>
      </p:sp>
      <p:cxnSp>
        <p:nvCxnSpPr>
          <p:cNvPr id="11" name="Straight Connector 10">
            <a:extLst>
              <a:ext uri="{FF2B5EF4-FFF2-40B4-BE49-F238E27FC236}">
                <a16:creationId xmlns:a16="http://schemas.microsoft.com/office/drawing/2014/main" id="{AC82B72A-9471-8AB6-48A4-08648F46D8F9}"/>
              </a:ext>
            </a:extLst>
          </p:cNvPr>
          <p:cNvCxnSpPr>
            <a:cxnSpLocks/>
          </p:cNvCxnSpPr>
          <p:nvPr/>
        </p:nvCxnSpPr>
        <p:spPr>
          <a:xfrm>
            <a:off x="1372756" y="1178507"/>
            <a:ext cx="559075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ACF7767-0F2F-B37C-63AF-B0C8A05440CD}"/>
              </a:ext>
            </a:extLst>
          </p:cNvPr>
          <p:cNvSpPr txBox="1"/>
          <p:nvPr/>
        </p:nvSpPr>
        <p:spPr>
          <a:xfrm>
            <a:off x="1267818" y="1607705"/>
            <a:ext cx="5475516" cy="584775"/>
          </a:xfrm>
          <a:prstGeom prst="rect">
            <a:avLst/>
          </a:prstGeom>
          <a:noFill/>
        </p:spPr>
        <p:txBody>
          <a:bodyPr wrap="square" rtlCol="0">
            <a:spAutoFit/>
          </a:bodyPr>
          <a:lstStyle/>
          <a:p>
            <a:r>
              <a:rPr lang="en-GB" sz="3200" dirty="0"/>
              <a:t>Teaching/Research Assistant</a:t>
            </a:r>
          </a:p>
        </p:txBody>
      </p:sp>
      <p:pic>
        <p:nvPicPr>
          <p:cNvPr id="6" name="Picture 5">
            <a:extLst>
              <a:ext uri="{FF2B5EF4-FFF2-40B4-BE49-F238E27FC236}">
                <a16:creationId xmlns:a16="http://schemas.microsoft.com/office/drawing/2014/main" id="{8F9E344F-44D4-2655-519C-E27EF44DAD12}"/>
              </a:ext>
            </a:extLst>
          </p:cNvPr>
          <p:cNvPicPr>
            <a:picLocks noChangeAspect="1"/>
          </p:cNvPicPr>
          <p:nvPr/>
        </p:nvPicPr>
        <p:blipFill>
          <a:blip r:embed="rId2"/>
          <a:stretch>
            <a:fillRect/>
          </a:stretch>
        </p:blipFill>
        <p:spPr>
          <a:xfrm>
            <a:off x="1690138" y="2779348"/>
            <a:ext cx="2175518" cy="22884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67048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E50244-0C20-2BEC-F2F9-BB991F862787}"/>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F313EFDB-EE10-2A88-E519-7DE877445CCD}"/>
              </a:ext>
            </a:extLst>
          </p:cNvPr>
          <p:cNvSpPr>
            <a:spLocks noGrp="1"/>
          </p:cNvSpPr>
          <p:nvPr>
            <p:ph type="sldNum" sz="quarter" idx="12"/>
          </p:nvPr>
        </p:nvSpPr>
        <p:spPr/>
        <p:txBody>
          <a:bodyPr/>
          <a:lstStyle/>
          <a:p>
            <a:pPr rtl="0"/>
            <a:fld id="{9FF96B15-8338-45D5-A943-561235072D66}" type="slidenum">
              <a:rPr lang="en-GB" noProof="0" smtClean="0"/>
              <a:t>53</a:t>
            </a:fld>
            <a:endParaRPr lang="en-GB" noProof="0" dirty="0"/>
          </a:p>
        </p:txBody>
      </p:sp>
      <p:sp>
        <p:nvSpPr>
          <p:cNvPr id="5" name="TextBox 4">
            <a:extLst>
              <a:ext uri="{FF2B5EF4-FFF2-40B4-BE49-F238E27FC236}">
                <a16:creationId xmlns:a16="http://schemas.microsoft.com/office/drawing/2014/main" id="{B5FAA33B-84D2-C8FD-0128-F358C10CCAF9}"/>
              </a:ext>
            </a:extLst>
          </p:cNvPr>
          <p:cNvSpPr txBox="1"/>
          <p:nvPr/>
        </p:nvSpPr>
        <p:spPr>
          <a:xfrm>
            <a:off x="1664678" y="1288811"/>
            <a:ext cx="9322044" cy="4524315"/>
          </a:xfrm>
          <a:prstGeom prst="rect">
            <a:avLst/>
          </a:prstGeom>
          <a:noFill/>
        </p:spPr>
        <p:txBody>
          <a:bodyPr wrap="square">
            <a:spAutoFit/>
          </a:bodyPr>
          <a:lstStyle/>
          <a:p>
            <a:pPr marL="342900" indent="-342900">
              <a:spcAft>
                <a:spcPts val="1200"/>
              </a:spcAft>
              <a:buAutoNum type="arabicPeriod"/>
            </a:pPr>
            <a:r>
              <a:rPr lang="en-GB" sz="2400" b="1" dirty="0">
                <a:solidFill>
                  <a:schemeClr val="accent6">
                    <a:lumMod val="50000"/>
                  </a:schemeClr>
                </a:solidFill>
              </a:rPr>
              <a:t>Academic Integrity</a:t>
            </a:r>
            <a:r>
              <a:rPr lang="en-GB" sz="2000" b="1" dirty="0"/>
              <a:t>: </a:t>
            </a:r>
            <a:r>
              <a:rPr lang="en-GB" sz="2000" dirty="0"/>
              <a:t>AI systems can be used to generate essays, papers, and other academic works, </a:t>
            </a:r>
            <a:r>
              <a:rPr lang="en-GB" sz="2000" b="1" dirty="0"/>
              <a:t>potentially facilitating plagiarism and cheating</a:t>
            </a:r>
            <a:r>
              <a:rPr lang="en-GB" sz="2000" dirty="0"/>
              <a:t>. </a:t>
            </a:r>
          </a:p>
          <a:p>
            <a:pPr marL="361950" indent="-361950">
              <a:spcAft>
                <a:spcPts val="1200"/>
              </a:spcAft>
            </a:pPr>
            <a:r>
              <a:rPr lang="en-GB" sz="2000" b="1" dirty="0"/>
              <a:t>2</a:t>
            </a:r>
            <a:r>
              <a:rPr lang="en-GB" sz="2000" dirty="0"/>
              <a:t>.  </a:t>
            </a:r>
            <a:r>
              <a:rPr lang="en-GB" sz="2400" b="1" dirty="0">
                <a:solidFill>
                  <a:schemeClr val="accent6">
                    <a:lumMod val="50000"/>
                  </a:schemeClr>
                </a:solidFill>
              </a:rPr>
              <a:t>Lack of understanding of the context</a:t>
            </a:r>
          </a:p>
          <a:p>
            <a:pPr marL="266700" indent="-266700">
              <a:spcAft>
                <a:spcPts val="1200"/>
              </a:spcAft>
            </a:pPr>
            <a:r>
              <a:rPr lang="en-GB" sz="2000" b="1" dirty="0"/>
              <a:t>3</a:t>
            </a:r>
            <a:r>
              <a:rPr lang="en-GB" sz="2000" dirty="0"/>
              <a:t>. </a:t>
            </a:r>
            <a:r>
              <a:rPr lang="en-GB" sz="2000" b="1" dirty="0"/>
              <a:t>Bias and Ethics: </a:t>
            </a:r>
            <a:r>
              <a:rPr lang="en-GB" sz="2000" dirty="0"/>
              <a:t>Generative AI models are trained on existing data, which can include biases and discriminatory patterns. If not properly addressed, this could perpetuate inequalities in education. </a:t>
            </a:r>
          </a:p>
          <a:p>
            <a:pPr marL="266700" indent="-266700">
              <a:spcAft>
                <a:spcPts val="1200"/>
              </a:spcAft>
            </a:pPr>
            <a:r>
              <a:rPr lang="en-GB" sz="2000" b="1" dirty="0"/>
              <a:t>4. Overreliance on Technology: </a:t>
            </a:r>
            <a:r>
              <a:rPr lang="en-GB" sz="2000" dirty="0"/>
              <a:t>While AI can enhance the learning experience, there is a risk of overreliance on technology. It is important to strike a balance between leveraging AI tools and maintaining human interaction, critical thinking, and creativity in education.</a:t>
            </a:r>
          </a:p>
          <a:p>
            <a:pPr marL="266700" indent="-266700">
              <a:spcAft>
                <a:spcPts val="1200"/>
              </a:spcAft>
            </a:pPr>
            <a:r>
              <a:rPr lang="en-GB" sz="2000" b="1" dirty="0"/>
              <a:t>5. Privacy and Data Security: </a:t>
            </a:r>
            <a:r>
              <a:rPr lang="en-GB" sz="2000" dirty="0"/>
              <a:t>protect sensitive student information and ensure compliance with relevant regulations</a:t>
            </a:r>
          </a:p>
        </p:txBody>
      </p:sp>
      <p:sp>
        <p:nvSpPr>
          <p:cNvPr id="7" name="TextBox 6">
            <a:extLst>
              <a:ext uri="{FF2B5EF4-FFF2-40B4-BE49-F238E27FC236}">
                <a16:creationId xmlns:a16="http://schemas.microsoft.com/office/drawing/2014/main" id="{43334A9E-FDE7-9C8F-863F-91C113CC1A21}"/>
              </a:ext>
            </a:extLst>
          </p:cNvPr>
          <p:cNvSpPr txBox="1"/>
          <p:nvPr/>
        </p:nvSpPr>
        <p:spPr>
          <a:xfrm>
            <a:off x="1303459" y="442018"/>
            <a:ext cx="8381999" cy="707886"/>
          </a:xfrm>
          <a:prstGeom prst="rect">
            <a:avLst/>
          </a:prstGeom>
          <a:noFill/>
        </p:spPr>
        <p:txBody>
          <a:bodyPr wrap="square">
            <a:spAutoFit/>
          </a:bodyPr>
          <a:lstStyle/>
          <a:p>
            <a:r>
              <a:rPr lang="en-GB" sz="4000" b="1" dirty="0"/>
              <a:t>Threats and challenges:</a:t>
            </a:r>
          </a:p>
        </p:txBody>
      </p:sp>
      <p:sp>
        <p:nvSpPr>
          <p:cNvPr id="4" name="Date Placeholder 3">
            <a:extLst>
              <a:ext uri="{FF2B5EF4-FFF2-40B4-BE49-F238E27FC236}">
                <a16:creationId xmlns:a16="http://schemas.microsoft.com/office/drawing/2014/main" id="{3B776282-FB02-05BF-4EE5-E60176B73142}"/>
              </a:ext>
            </a:extLst>
          </p:cNvPr>
          <p:cNvSpPr>
            <a:spLocks noGrp="1"/>
          </p:cNvSpPr>
          <p:nvPr>
            <p:ph type="dt" sz="half" idx="10"/>
          </p:nvPr>
        </p:nvSpPr>
        <p:spPr/>
        <p:txBody>
          <a:bodyPr/>
          <a:lstStyle/>
          <a:p>
            <a:pPr rtl="0"/>
            <a:r>
              <a:rPr lang="en-US" noProof="0"/>
              <a:t>Wednesday 13th September</a:t>
            </a:r>
            <a:endParaRPr lang="en-GB" noProof="0" dirty="0"/>
          </a:p>
        </p:txBody>
      </p:sp>
      <p:cxnSp>
        <p:nvCxnSpPr>
          <p:cNvPr id="8" name="Straight Connector 7">
            <a:extLst>
              <a:ext uri="{FF2B5EF4-FFF2-40B4-BE49-F238E27FC236}">
                <a16:creationId xmlns:a16="http://schemas.microsoft.com/office/drawing/2014/main" id="{235A13DF-001A-E1DC-F52F-B477B97ECC6F}"/>
              </a:ext>
            </a:extLst>
          </p:cNvPr>
          <p:cNvCxnSpPr/>
          <p:nvPr/>
        </p:nvCxnSpPr>
        <p:spPr>
          <a:xfrm>
            <a:off x="1303459" y="1149904"/>
            <a:ext cx="5155956" cy="0"/>
          </a:xfrm>
          <a:prstGeom prst="line">
            <a:avLst/>
          </a:prstGeom>
          <a:ln w="5715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57754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F65D6C-E761-AB22-199D-319530C4FD67}"/>
              </a:ext>
            </a:extLst>
          </p:cNvPr>
          <p:cNvSpPr>
            <a:spLocks noGrp="1"/>
          </p:cNvSpPr>
          <p:nvPr>
            <p:ph type="dt" sz="half" idx="10"/>
          </p:nvPr>
        </p:nvSpPr>
        <p:spPr/>
        <p:txBody>
          <a:bodyPr/>
          <a:lstStyle/>
          <a:p>
            <a:pPr rtl="0"/>
            <a:r>
              <a:rPr lang="en-US" noProof="0"/>
              <a:t>Wednesday 13th September</a:t>
            </a:r>
            <a:endParaRPr lang="en-GB" noProof="0" dirty="0"/>
          </a:p>
        </p:txBody>
      </p:sp>
      <p:sp>
        <p:nvSpPr>
          <p:cNvPr id="3" name="Footer Placeholder 2">
            <a:extLst>
              <a:ext uri="{FF2B5EF4-FFF2-40B4-BE49-F238E27FC236}">
                <a16:creationId xmlns:a16="http://schemas.microsoft.com/office/drawing/2014/main" id="{F65D6F19-B51D-0169-C043-DB9552B7284E}"/>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4" name="Slide Number Placeholder 3">
            <a:extLst>
              <a:ext uri="{FF2B5EF4-FFF2-40B4-BE49-F238E27FC236}">
                <a16:creationId xmlns:a16="http://schemas.microsoft.com/office/drawing/2014/main" id="{818CAC79-9B33-5845-C0C6-F596D15A4BB6}"/>
              </a:ext>
            </a:extLst>
          </p:cNvPr>
          <p:cNvSpPr>
            <a:spLocks noGrp="1"/>
          </p:cNvSpPr>
          <p:nvPr>
            <p:ph type="sldNum" sz="quarter" idx="12"/>
          </p:nvPr>
        </p:nvSpPr>
        <p:spPr/>
        <p:txBody>
          <a:bodyPr/>
          <a:lstStyle/>
          <a:p>
            <a:pPr rtl="0"/>
            <a:fld id="{9FF96B15-8338-45D5-A943-561235072D66}" type="slidenum">
              <a:rPr lang="en-GB" noProof="0" smtClean="0"/>
              <a:t>54</a:t>
            </a:fld>
            <a:endParaRPr lang="en-GB" noProof="0" dirty="0"/>
          </a:p>
        </p:txBody>
      </p:sp>
      <p:sp>
        <p:nvSpPr>
          <p:cNvPr id="6" name="TextBox 5">
            <a:extLst>
              <a:ext uri="{FF2B5EF4-FFF2-40B4-BE49-F238E27FC236}">
                <a16:creationId xmlns:a16="http://schemas.microsoft.com/office/drawing/2014/main" id="{00E04A51-3B87-C4A3-2AC5-FE6EBB03CBF1}"/>
              </a:ext>
            </a:extLst>
          </p:cNvPr>
          <p:cNvSpPr txBox="1"/>
          <p:nvPr/>
        </p:nvSpPr>
        <p:spPr>
          <a:xfrm>
            <a:off x="1389888" y="2947273"/>
            <a:ext cx="9254432" cy="1200329"/>
          </a:xfrm>
          <a:prstGeom prst="rect">
            <a:avLst/>
          </a:prstGeom>
          <a:noFill/>
        </p:spPr>
        <p:txBody>
          <a:bodyPr wrap="square">
            <a:spAutoFit/>
          </a:bodyPr>
          <a:lstStyle/>
          <a:p>
            <a:r>
              <a:rPr lang="en-GB" sz="7200" dirty="0"/>
              <a:t>4. What will we do?</a:t>
            </a:r>
          </a:p>
        </p:txBody>
      </p:sp>
    </p:spTree>
    <p:extLst>
      <p:ext uri="{BB962C8B-B14F-4D97-AF65-F5344CB8AC3E}">
        <p14:creationId xmlns:p14="http://schemas.microsoft.com/office/powerpoint/2010/main" val="2105944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DDA1-F674-DDE7-7C26-01B6F5FED580}"/>
              </a:ext>
            </a:extLst>
          </p:cNvPr>
          <p:cNvSpPr>
            <a:spLocks noGrp="1"/>
          </p:cNvSpPr>
          <p:nvPr>
            <p:ph type="title"/>
          </p:nvPr>
        </p:nvSpPr>
        <p:spPr/>
        <p:txBody>
          <a:bodyPr/>
          <a:lstStyle/>
          <a:p>
            <a:r>
              <a:rPr lang="en-GB" dirty="0"/>
              <a:t>What will we do? </a:t>
            </a:r>
          </a:p>
        </p:txBody>
      </p:sp>
      <p:sp>
        <p:nvSpPr>
          <p:cNvPr id="3" name="Content Placeholder 2">
            <a:extLst>
              <a:ext uri="{FF2B5EF4-FFF2-40B4-BE49-F238E27FC236}">
                <a16:creationId xmlns:a16="http://schemas.microsoft.com/office/drawing/2014/main" id="{87C74942-6460-278A-E178-CCAE522327F9}"/>
              </a:ext>
            </a:extLst>
          </p:cNvPr>
          <p:cNvSpPr>
            <a:spLocks noGrp="1"/>
          </p:cNvSpPr>
          <p:nvPr>
            <p:ph idx="1"/>
          </p:nvPr>
        </p:nvSpPr>
        <p:spPr>
          <a:xfrm>
            <a:off x="1162212" y="1825625"/>
            <a:ext cx="10456764" cy="4351338"/>
          </a:xfrm>
        </p:spPr>
        <p:txBody>
          <a:bodyPr/>
          <a:lstStyle/>
          <a:p>
            <a:pPr marL="742950" indent="-742950">
              <a:buFont typeface="+mj-lt"/>
              <a:buAutoNum type="arabicPeriod"/>
            </a:pPr>
            <a:r>
              <a:rPr lang="en-GB" dirty="0">
                <a:solidFill>
                  <a:srgbClr val="333333"/>
                </a:solidFill>
                <a:latin typeface="Open Sans" panose="020B0606030504020204" pitchFamily="34" charset="0"/>
              </a:rPr>
              <a:t>We can </a:t>
            </a:r>
            <a:r>
              <a:rPr lang="en-GB" b="0" i="0" dirty="0">
                <a:solidFill>
                  <a:srgbClr val="FF0000"/>
                </a:solidFill>
                <a:effectLst/>
                <a:latin typeface="Open Sans" panose="020B0606030504020204" pitchFamily="34" charset="0"/>
              </a:rPr>
              <a:t>Ban it completely</a:t>
            </a:r>
            <a:r>
              <a:rPr lang="en-GB" dirty="0">
                <a:solidFill>
                  <a:srgbClr val="333333"/>
                </a:solidFill>
                <a:latin typeface="Open Sans" panose="020B0606030504020204" pitchFamily="34" charset="0"/>
              </a:rPr>
              <a:t>.</a:t>
            </a:r>
          </a:p>
          <a:p>
            <a:pPr marL="0" indent="0">
              <a:buNone/>
            </a:pPr>
            <a:r>
              <a:rPr lang="en-GB" dirty="0">
                <a:solidFill>
                  <a:srgbClr val="333333"/>
                </a:solidFill>
                <a:latin typeface="Open Sans" panose="020B0606030504020204" pitchFamily="34" charset="0"/>
              </a:rPr>
              <a:t>F</a:t>
            </a:r>
            <a:r>
              <a:rPr lang="en-GB" b="0" i="0" dirty="0">
                <a:solidFill>
                  <a:srgbClr val="333333"/>
                </a:solidFill>
                <a:effectLst/>
                <a:latin typeface="Open Sans" panose="020B0606030504020204" pitchFamily="34" charset="0"/>
              </a:rPr>
              <a:t>ully focus on GAI’s weaknesses and its potential threats to education, fear of a negative impact on education and learning</a:t>
            </a:r>
          </a:p>
          <a:p>
            <a:pPr marL="0" indent="0">
              <a:buNone/>
            </a:pPr>
            <a:endParaRPr lang="en-GB" sz="3200" dirty="0">
              <a:solidFill>
                <a:srgbClr val="333333"/>
              </a:solidFill>
              <a:latin typeface="Open Sans" panose="020B0606030504020204" pitchFamily="34" charset="0"/>
            </a:endParaRPr>
          </a:p>
          <a:p>
            <a:pPr marL="0" indent="0">
              <a:buNone/>
            </a:pPr>
            <a:r>
              <a:rPr lang="en-GB" sz="3200" dirty="0">
                <a:solidFill>
                  <a:srgbClr val="333333"/>
                </a:solidFill>
                <a:latin typeface="Open Sans" panose="020B0606030504020204" pitchFamily="34" charset="0"/>
              </a:rPr>
              <a:t>The history tells us when facing “disruptive technology”, you either in brace it or being disrupted </a:t>
            </a:r>
            <a:endParaRPr lang="en-GB" sz="3200" dirty="0"/>
          </a:p>
        </p:txBody>
      </p:sp>
      <p:sp>
        <p:nvSpPr>
          <p:cNvPr id="4" name="Date Placeholder 3">
            <a:extLst>
              <a:ext uri="{FF2B5EF4-FFF2-40B4-BE49-F238E27FC236}">
                <a16:creationId xmlns:a16="http://schemas.microsoft.com/office/drawing/2014/main" id="{7C1B535C-62AD-DDEF-D693-A94CBB3ABD64}"/>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4B101F56-91A4-D29C-E411-114C6744EA83}"/>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2C92B8F8-DA64-21FA-0936-E74E841D058A}"/>
              </a:ext>
            </a:extLst>
          </p:cNvPr>
          <p:cNvSpPr>
            <a:spLocks noGrp="1"/>
          </p:cNvSpPr>
          <p:nvPr>
            <p:ph type="sldNum" sz="quarter" idx="12"/>
          </p:nvPr>
        </p:nvSpPr>
        <p:spPr/>
        <p:txBody>
          <a:bodyPr/>
          <a:lstStyle/>
          <a:p>
            <a:pPr rtl="0"/>
            <a:fld id="{9FF96B15-8338-45D5-A943-561235072D66}" type="slidenum">
              <a:rPr lang="en-GB" noProof="0" smtClean="0"/>
              <a:t>55</a:t>
            </a:fld>
            <a:endParaRPr lang="en-GB" noProof="0" dirty="0"/>
          </a:p>
        </p:txBody>
      </p:sp>
    </p:spTree>
    <p:extLst>
      <p:ext uri="{BB962C8B-B14F-4D97-AF65-F5344CB8AC3E}">
        <p14:creationId xmlns:p14="http://schemas.microsoft.com/office/powerpoint/2010/main" val="832251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AD7D1F-4436-C808-671C-0FC932C96AB9}"/>
              </a:ext>
            </a:extLst>
          </p:cNvPr>
          <p:cNvSpPr>
            <a:spLocks noGrp="1"/>
          </p:cNvSpPr>
          <p:nvPr>
            <p:ph idx="1"/>
          </p:nvPr>
        </p:nvSpPr>
        <p:spPr/>
        <p:txBody>
          <a:bodyPr>
            <a:normAutofit/>
          </a:bodyPr>
          <a:lstStyle/>
          <a:p>
            <a:pPr marL="742950" indent="-742950">
              <a:buFont typeface="+mj-lt"/>
              <a:buAutoNum type="arabicPeriod" startAt="2"/>
            </a:pPr>
            <a:r>
              <a:rPr lang="en-GB" dirty="0">
                <a:solidFill>
                  <a:srgbClr val="333333"/>
                </a:solidFill>
                <a:latin typeface="Open Sans" panose="020B0606030504020204" pitchFamily="34" charset="0"/>
              </a:rPr>
              <a:t>F</a:t>
            </a:r>
            <a:r>
              <a:rPr lang="en-GB" b="0" i="0" dirty="0">
                <a:solidFill>
                  <a:srgbClr val="333333"/>
                </a:solidFill>
                <a:effectLst/>
                <a:latin typeface="Open Sans" panose="020B0606030504020204" pitchFamily="34" charset="0"/>
              </a:rPr>
              <a:t>ocus only on ChatGPT’s threats to education and attempt to look for ways to </a:t>
            </a:r>
            <a:r>
              <a:rPr lang="en-GB" b="0" i="0" dirty="0">
                <a:solidFill>
                  <a:srgbClr val="FF0000"/>
                </a:solidFill>
                <a:effectLst/>
                <a:latin typeface="Open Sans" panose="020B0606030504020204" pitchFamily="34" charset="0"/>
              </a:rPr>
              <a:t>mitigate the threats</a:t>
            </a:r>
            <a:r>
              <a:rPr lang="en-GB" b="0" i="0" dirty="0">
                <a:solidFill>
                  <a:srgbClr val="333333"/>
                </a:solidFill>
                <a:effectLst/>
                <a:latin typeface="Open Sans" panose="020B0606030504020204" pitchFamily="34" charset="0"/>
              </a:rPr>
              <a:t>:</a:t>
            </a:r>
          </a:p>
          <a:p>
            <a:pPr marL="742950" indent="-742950">
              <a:buFont typeface="+mj-lt"/>
              <a:buAutoNum type="arabicPeriod" startAt="2"/>
            </a:pPr>
            <a:endParaRPr lang="en-GB" b="0" i="0" dirty="0">
              <a:solidFill>
                <a:srgbClr val="333333"/>
              </a:solidFill>
              <a:effectLst/>
              <a:latin typeface="Open Sans" panose="020B0606030504020204" pitchFamily="34" charset="0"/>
            </a:endParaRPr>
          </a:p>
          <a:p>
            <a:pPr lvl="1"/>
            <a:r>
              <a:rPr lang="en-GB" sz="2800" dirty="0">
                <a:solidFill>
                  <a:srgbClr val="333333"/>
                </a:solidFill>
                <a:latin typeface="Open Sans" panose="020B0606030504020204" pitchFamily="34" charset="0"/>
              </a:rPr>
              <a:t>Develop more intelligent software for detection</a:t>
            </a:r>
          </a:p>
          <a:p>
            <a:pPr lvl="1"/>
            <a:r>
              <a:rPr lang="en-GB" sz="2800" b="0" i="0" dirty="0">
                <a:solidFill>
                  <a:srgbClr val="333333"/>
                </a:solidFill>
                <a:effectLst/>
                <a:latin typeface="Open Sans" panose="020B0606030504020204" pitchFamily="34" charset="0"/>
              </a:rPr>
              <a:t>Deploy signature for A</a:t>
            </a:r>
            <a:r>
              <a:rPr lang="en-GB" sz="2800" dirty="0">
                <a:solidFill>
                  <a:srgbClr val="333333"/>
                </a:solidFill>
                <a:latin typeface="Open Sans" panose="020B0606030504020204" pitchFamily="34" charset="0"/>
              </a:rPr>
              <a:t>I generated contents</a:t>
            </a:r>
          </a:p>
          <a:p>
            <a:pPr lvl="1"/>
            <a:r>
              <a:rPr lang="en-GB" sz="2800" b="0" i="0" dirty="0">
                <a:solidFill>
                  <a:srgbClr val="333333"/>
                </a:solidFill>
                <a:effectLst/>
                <a:latin typeface="Open Sans" panose="020B0606030504020204" pitchFamily="34" charset="0"/>
              </a:rPr>
              <a:t>Change exam or tests prompts</a:t>
            </a:r>
          </a:p>
          <a:p>
            <a:pPr lvl="1"/>
            <a:r>
              <a:rPr lang="en-GB" sz="2800" b="0" i="0" dirty="0">
                <a:solidFill>
                  <a:srgbClr val="333333"/>
                </a:solidFill>
                <a:effectLst/>
                <a:latin typeface="Open Sans" panose="020B0606030504020204" pitchFamily="34" charset="0"/>
              </a:rPr>
              <a:t>Outsmart students</a:t>
            </a:r>
            <a:endParaRPr lang="en-GB" sz="2800" dirty="0"/>
          </a:p>
        </p:txBody>
      </p:sp>
      <p:sp>
        <p:nvSpPr>
          <p:cNvPr id="4" name="Date Placeholder 3">
            <a:extLst>
              <a:ext uri="{FF2B5EF4-FFF2-40B4-BE49-F238E27FC236}">
                <a16:creationId xmlns:a16="http://schemas.microsoft.com/office/drawing/2014/main" id="{79F983C7-1379-03EC-9BBB-BE3E19DBFD23}"/>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5B011D49-387C-46A3-D60A-987031B2C1D7}"/>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D7BA84C9-9F8C-FE8D-8A03-3C10D0234A7D}"/>
              </a:ext>
            </a:extLst>
          </p:cNvPr>
          <p:cNvSpPr>
            <a:spLocks noGrp="1"/>
          </p:cNvSpPr>
          <p:nvPr>
            <p:ph type="sldNum" sz="quarter" idx="12"/>
          </p:nvPr>
        </p:nvSpPr>
        <p:spPr/>
        <p:txBody>
          <a:bodyPr/>
          <a:lstStyle/>
          <a:p>
            <a:pPr rtl="0"/>
            <a:fld id="{9FF96B15-8338-45D5-A943-561235072D66}" type="slidenum">
              <a:rPr lang="en-GB" noProof="0" smtClean="0"/>
              <a:t>56</a:t>
            </a:fld>
            <a:endParaRPr lang="en-GB" noProof="0" dirty="0"/>
          </a:p>
        </p:txBody>
      </p:sp>
      <p:sp>
        <p:nvSpPr>
          <p:cNvPr id="7" name="Title 1">
            <a:extLst>
              <a:ext uri="{FF2B5EF4-FFF2-40B4-BE49-F238E27FC236}">
                <a16:creationId xmlns:a16="http://schemas.microsoft.com/office/drawing/2014/main" id="{4843EC49-C351-B9D1-B3A0-6BF085C999DB}"/>
              </a:ext>
            </a:extLst>
          </p:cNvPr>
          <p:cNvSpPr>
            <a:spLocks noGrp="1"/>
          </p:cNvSpPr>
          <p:nvPr>
            <p:ph type="title"/>
          </p:nvPr>
        </p:nvSpPr>
        <p:spPr>
          <a:xfrm>
            <a:off x="1162050" y="365125"/>
            <a:ext cx="8070850" cy="1325563"/>
          </a:xfrm>
        </p:spPr>
        <p:txBody>
          <a:bodyPr/>
          <a:lstStyle/>
          <a:p>
            <a:r>
              <a:rPr lang="en-GB" dirty="0"/>
              <a:t>What should we do? </a:t>
            </a:r>
          </a:p>
        </p:txBody>
      </p:sp>
    </p:spTree>
    <p:extLst>
      <p:ext uri="{BB962C8B-B14F-4D97-AF65-F5344CB8AC3E}">
        <p14:creationId xmlns:p14="http://schemas.microsoft.com/office/powerpoint/2010/main" val="560959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AD7D1F-4436-C808-671C-0FC932C96AB9}"/>
              </a:ext>
            </a:extLst>
          </p:cNvPr>
          <p:cNvSpPr>
            <a:spLocks noGrp="1"/>
          </p:cNvSpPr>
          <p:nvPr>
            <p:ph idx="1"/>
          </p:nvPr>
        </p:nvSpPr>
        <p:spPr/>
        <p:txBody>
          <a:bodyPr>
            <a:normAutofit lnSpcReduction="10000"/>
          </a:bodyPr>
          <a:lstStyle/>
          <a:p>
            <a:pPr marL="742950" indent="-742950">
              <a:buFont typeface="+mj-lt"/>
              <a:buAutoNum type="arabicPeriod" startAt="3"/>
            </a:pPr>
            <a:r>
              <a:rPr lang="en-GB" dirty="0">
                <a:solidFill>
                  <a:srgbClr val="333333"/>
                </a:solidFill>
                <a:latin typeface="Open Sans" panose="020B0606030504020204" pitchFamily="34" charset="0"/>
              </a:rPr>
              <a:t>R</a:t>
            </a:r>
            <a:r>
              <a:rPr lang="en-GB" b="0" i="0" dirty="0">
                <a:solidFill>
                  <a:srgbClr val="333333"/>
                </a:solidFill>
                <a:effectLst/>
                <a:latin typeface="Open Sans" panose="020B0606030504020204" pitchFamily="34" charset="0"/>
              </a:rPr>
              <a:t>ely on university policy and software to detect and deal with it.</a:t>
            </a:r>
          </a:p>
          <a:p>
            <a:pPr marL="0" indent="0">
              <a:buNone/>
            </a:pPr>
            <a:endParaRPr lang="en-GB" sz="2800" dirty="0">
              <a:solidFill>
                <a:srgbClr val="333333"/>
              </a:solidFill>
              <a:latin typeface="Open Sans" panose="020B0606030504020204" pitchFamily="34" charset="0"/>
            </a:endParaRPr>
          </a:p>
          <a:p>
            <a:pPr marL="714375" indent="0">
              <a:buNone/>
            </a:pPr>
            <a:r>
              <a:rPr lang="en-GB" sz="2800" dirty="0">
                <a:solidFill>
                  <a:srgbClr val="333333"/>
                </a:solidFill>
                <a:latin typeface="Open Sans" panose="020B0606030504020204" pitchFamily="34" charset="0"/>
              </a:rPr>
              <a:t>C</a:t>
            </a:r>
            <a:r>
              <a:rPr lang="en-GB" sz="2800" b="0" i="0" dirty="0">
                <a:solidFill>
                  <a:srgbClr val="333333"/>
                </a:solidFill>
                <a:effectLst/>
                <a:latin typeface="Open Sans" panose="020B0606030504020204" pitchFamily="34" charset="0"/>
              </a:rPr>
              <a:t>ontinue to ignore ChatGPT’s strength and its opportunities for Students and just treat using AI in exam or homework as cheat or plagiarism.  </a:t>
            </a:r>
          </a:p>
          <a:p>
            <a:pPr marL="0" indent="0">
              <a:buNone/>
            </a:pPr>
            <a:endParaRPr lang="en-GB" sz="2800" b="0" i="0" dirty="0">
              <a:solidFill>
                <a:srgbClr val="333333"/>
              </a:solidFill>
              <a:effectLst/>
              <a:latin typeface="Open Sans" panose="020B0606030504020204" pitchFamily="34" charset="0"/>
            </a:endParaRPr>
          </a:p>
          <a:p>
            <a:pPr lvl="1"/>
            <a:r>
              <a:rPr lang="en-GB" sz="2800" dirty="0">
                <a:solidFill>
                  <a:srgbClr val="333333"/>
                </a:solidFill>
                <a:latin typeface="Open Sans" panose="020B0606030504020204" pitchFamily="34" charset="0"/>
              </a:rPr>
              <a:t>Any policy is always falling behind the technology</a:t>
            </a:r>
          </a:p>
          <a:p>
            <a:pPr lvl="1"/>
            <a:r>
              <a:rPr lang="en-GB" sz="2800" b="0" i="0" dirty="0">
                <a:solidFill>
                  <a:srgbClr val="333333"/>
                </a:solidFill>
                <a:effectLst/>
                <a:latin typeface="Open Sans" panose="020B0606030504020204" pitchFamily="34" charset="0"/>
              </a:rPr>
              <a:t>Speed of AI detection software cannot compete with the rapid developments of emerging AI technologies.</a:t>
            </a:r>
          </a:p>
        </p:txBody>
      </p:sp>
      <p:sp>
        <p:nvSpPr>
          <p:cNvPr id="4" name="Date Placeholder 3">
            <a:extLst>
              <a:ext uri="{FF2B5EF4-FFF2-40B4-BE49-F238E27FC236}">
                <a16:creationId xmlns:a16="http://schemas.microsoft.com/office/drawing/2014/main" id="{79F983C7-1379-03EC-9BBB-BE3E19DBFD23}"/>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5B011D49-387C-46A3-D60A-987031B2C1D7}"/>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D7BA84C9-9F8C-FE8D-8A03-3C10D0234A7D}"/>
              </a:ext>
            </a:extLst>
          </p:cNvPr>
          <p:cNvSpPr>
            <a:spLocks noGrp="1"/>
          </p:cNvSpPr>
          <p:nvPr>
            <p:ph type="sldNum" sz="quarter" idx="12"/>
          </p:nvPr>
        </p:nvSpPr>
        <p:spPr/>
        <p:txBody>
          <a:bodyPr/>
          <a:lstStyle/>
          <a:p>
            <a:pPr rtl="0"/>
            <a:fld id="{9FF96B15-8338-45D5-A943-561235072D66}" type="slidenum">
              <a:rPr lang="en-GB" noProof="0" smtClean="0"/>
              <a:t>57</a:t>
            </a:fld>
            <a:endParaRPr lang="en-GB" noProof="0" dirty="0"/>
          </a:p>
        </p:txBody>
      </p:sp>
      <p:sp>
        <p:nvSpPr>
          <p:cNvPr id="7" name="Title 1">
            <a:extLst>
              <a:ext uri="{FF2B5EF4-FFF2-40B4-BE49-F238E27FC236}">
                <a16:creationId xmlns:a16="http://schemas.microsoft.com/office/drawing/2014/main" id="{4843EC49-C351-B9D1-B3A0-6BF085C999DB}"/>
              </a:ext>
            </a:extLst>
          </p:cNvPr>
          <p:cNvSpPr>
            <a:spLocks noGrp="1"/>
          </p:cNvSpPr>
          <p:nvPr>
            <p:ph type="title"/>
          </p:nvPr>
        </p:nvSpPr>
        <p:spPr>
          <a:xfrm>
            <a:off x="1162050" y="365125"/>
            <a:ext cx="8070850" cy="1325563"/>
          </a:xfrm>
        </p:spPr>
        <p:txBody>
          <a:bodyPr/>
          <a:lstStyle/>
          <a:p>
            <a:r>
              <a:rPr lang="en-GB" dirty="0"/>
              <a:t>What should we do? </a:t>
            </a:r>
          </a:p>
        </p:txBody>
      </p:sp>
    </p:spTree>
    <p:extLst>
      <p:ext uri="{BB962C8B-B14F-4D97-AF65-F5344CB8AC3E}">
        <p14:creationId xmlns:p14="http://schemas.microsoft.com/office/powerpoint/2010/main" val="4034390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AD7D1F-4436-C808-671C-0FC932C96AB9}"/>
              </a:ext>
            </a:extLst>
          </p:cNvPr>
          <p:cNvSpPr>
            <a:spLocks noGrp="1"/>
          </p:cNvSpPr>
          <p:nvPr>
            <p:ph idx="1"/>
          </p:nvPr>
        </p:nvSpPr>
        <p:spPr/>
        <p:txBody>
          <a:bodyPr>
            <a:normAutofit/>
          </a:bodyPr>
          <a:lstStyle/>
          <a:p>
            <a:pPr marL="742950" indent="-742950">
              <a:buFont typeface="+mj-lt"/>
              <a:buAutoNum type="arabicPeriod" startAt="4"/>
            </a:pPr>
            <a:r>
              <a:rPr lang="en-GB" dirty="0">
                <a:solidFill>
                  <a:srgbClr val="333333"/>
                </a:solidFill>
                <a:latin typeface="Open Sans" panose="020B0606030504020204" pitchFamily="34" charset="0"/>
              </a:rPr>
              <a:t>P</a:t>
            </a:r>
            <a:r>
              <a:rPr lang="en-GB" b="0" i="0" dirty="0">
                <a:solidFill>
                  <a:srgbClr val="333333"/>
                </a:solidFill>
                <a:effectLst/>
                <a:latin typeface="Open Sans" panose="020B0606030504020204" pitchFamily="34" charset="0"/>
              </a:rPr>
              <a:t>retend nothing is wrong with use of AI and ignore the existence of ChatGPT and other AI models. Business as usual </a:t>
            </a:r>
          </a:p>
          <a:p>
            <a:pPr marL="742950" indent="-742950">
              <a:buFont typeface="+mj-lt"/>
              <a:buAutoNum type="arabicPeriod" startAt="4"/>
            </a:pPr>
            <a:endParaRPr lang="en-GB" b="0" i="0" dirty="0">
              <a:solidFill>
                <a:srgbClr val="333333"/>
              </a:solidFill>
              <a:effectLst/>
              <a:latin typeface="Open Sans" panose="020B0606030504020204" pitchFamily="34" charset="0"/>
            </a:endParaRPr>
          </a:p>
          <a:p>
            <a:pPr lvl="1"/>
            <a:r>
              <a:rPr lang="en-GB" sz="2800" b="0" i="0" dirty="0">
                <a:solidFill>
                  <a:srgbClr val="333333"/>
                </a:solidFill>
                <a:effectLst/>
                <a:latin typeface="Open Sans" panose="020B0606030504020204" pitchFamily="34" charset="0"/>
              </a:rPr>
              <a:t>This could create imbalanced, unfairness among students</a:t>
            </a:r>
          </a:p>
          <a:p>
            <a:pPr lvl="1"/>
            <a:r>
              <a:rPr lang="en-GB" sz="2800" b="0" i="0" dirty="0">
                <a:solidFill>
                  <a:srgbClr val="333333"/>
                </a:solidFill>
                <a:effectLst/>
                <a:latin typeface="Open Sans" panose="020B0606030504020204" pitchFamily="34" charset="0"/>
              </a:rPr>
              <a:t>Cause chaos in educational settings and frustration both for teachers and students</a:t>
            </a:r>
          </a:p>
          <a:p>
            <a:pPr marL="742950" indent="-742950">
              <a:buFont typeface="+mj-lt"/>
              <a:buAutoNum type="arabicPeriod" startAt="4"/>
            </a:pPr>
            <a:endParaRPr lang="en-GB" sz="3200" b="0" i="0" dirty="0">
              <a:solidFill>
                <a:srgbClr val="333333"/>
              </a:solidFill>
              <a:effectLst/>
              <a:latin typeface="Open Sans" panose="020B0606030504020204" pitchFamily="34" charset="0"/>
            </a:endParaRPr>
          </a:p>
        </p:txBody>
      </p:sp>
      <p:sp>
        <p:nvSpPr>
          <p:cNvPr id="4" name="Date Placeholder 3">
            <a:extLst>
              <a:ext uri="{FF2B5EF4-FFF2-40B4-BE49-F238E27FC236}">
                <a16:creationId xmlns:a16="http://schemas.microsoft.com/office/drawing/2014/main" id="{79F983C7-1379-03EC-9BBB-BE3E19DBFD23}"/>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5B011D49-387C-46A3-D60A-987031B2C1D7}"/>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D7BA84C9-9F8C-FE8D-8A03-3C10D0234A7D}"/>
              </a:ext>
            </a:extLst>
          </p:cNvPr>
          <p:cNvSpPr>
            <a:spLocks noGrp="1"/>
          </p:cNvSpPr>
          <p:nvPr>
            <p:ph type="sldNum" sz="quarter" idx="12"/>
          </p:nvPr>
        </p:nvSpPr>
        <p:spPr/>
        <p:txBody>
          <a:bodyPr/>
          <a:lstStyle/>
          <a:p>
            <a:pPr rtl="0"/>
            <a:fld id="{9FF96B15-8338-45D5-A943-561235072D66}" type="slidenum">
              <a:rPr lang="en-GB" noProof="0" smtClean="0"/>
              <a:t>58</a:t>
            </a:fld>
            <a:endParaRPr lang="en-GB" noProof="0" dirty="0"/>
          </a:p>
        </p:txBody>
      </p:sp>
      <p:sp>
        <p:nvSpPr>
          <p:cNvPr id="7" name="Title 1">
            <a:extLst>
              <a:ext uri="{FF2B5EF4-FFF2-40B4-BE49-F238E27FC236}">
                <a16:creationId xmlns:a16="http://schemas.microsoft.com/office/drawing/2014/main" id="{4843EC49-C351-B9D1-B3A0-6BF085C999DB}"/>
              </a:ext>
            </a:extLst>
          </p:cNvPr>
          <p:cNvSpPr>
            <a:spLocks noGrp="1"/>
          </p:cNvSpPr>
          <p:nvPr>
            <p:ph type="title"/>
          </p:nvPr>
        </p:nvSpPr>
        <p:spPr>
          <a:xfrm>
            <a:off x="1162050" y="365125"/>
            <a:ext cx="8070850" cy="1325563"/>
          </a:xfrm>
        </p:spPr>
        <p:txBody>
          <a:bodyPr/>
          <a:lstStyle/>
          <a:p>
            <a:r>
              <a:rPr lang="en-GB" dirty="0"/>
              <a:t>What should we do? </a:t>
            </a:r>
          </a:p>
        </p:txBody>
      </p:sp>
    </p:spTree>
    <p:extLst>
      <p:ext uri="{BB962C8B-B14F-4D97-AF65-F5344CB8AC3E}">
        <p14:creationId xmlns:p14="http://schemas.microsoft.com/office/powerpoint/2010/main" val="30511672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2BF85D-DB3A-6FBB-9595-8B4DD8159AAC}"/>
              </a:ext>
            </a:extLst>
          </p:cNvPr>
          <p:cNvSpPr>
            <a:spLocks noGrp="1"/>
          </p:cNvSpPr>
          <p:nvPr>
            <p:ph type="title"/>
          </p:nvPr>
        </p:nvSpPr>
        <p:spPr/>
        <p:txBody>
          <a:bodyPr/>
          <a:lstStyle/>
          <a:p>
            <a:r>
              <a:rPr lang="en-GB" dirty="0"/>
              <a:t>Conclusion</a:t>
            </a:r>
          </a:p>
        </p:txBody>
      </p:sp>
      <p:sp>
        <p:nvSpPr>
          <p:cNvPr id="8" name="Content Placeholder 7">
            <a:extLst>
              <a:ext uri="{FF2B5EF4-FFF2-40B4-BE49-F238E27FC236}">
                <a16:creationId xmlns:a16="http://schemas.microsoft.com/office/drawing/2014/main" id="{40CEE19E-B8AF-9226-FBBD-6D1C221E5E6A}"/>
              </a:ext>
            </a:extLst>
          </p:cNvPr>
          <p:cNvSpPr>
            <a:spLocks noGrp="1"/>
          </p:cNvSpPr>
          <p:nvPr>
            <p:ph idx="1"/>
          </p:nvPr>
        </p:nvSpPr>
        <p:spPr>
          <a:xfrm>
            <a:off x="1338820" y="1850029"/>
            <a:ext cx="9727765" cy="4886495"/>
          </a:xfrm>
        </p:spPr>
        <p:txBody>
          <a:bodyPr>
            <a:normAutofit/>
          </a:bodyPr>
          <a:lstStyle/>
          <a:p>
            <a:pPr marL="0" indent="0">
              <a:buNone/>
            </a:pPr>
            <a:r>
              <a:rPr lang="en-GB" sz="2800" dirty="0"/>
              <a:t>Whether GAI is viewed as an opportunity or a threat for Higher Education </a:t>
            </a:r>
            <a:r>
              <a:rPr lang="en-GB" sz="2800" b="1" dirty="0"/>
              <a:t>depends on how it is harnessed and managed. </a:t>
            </a:r>
          </a:p>
          <a:p>
            <a:pPr marL="0" indent="0">
              <a:buNone/>
            </a:pPr>
            <a:r>
              <a:rPr lang="en-GB" sz="2800" b="1" dirty="0"/>
              <a:t>We are only at the beginning of understanding the impact of GAI for education. More research needs to be done. </a:t>
            </a:r>
          </a:p>
          <a:p>
            <a:pPr marL="0" indent="0">
              <a:buNone/>
            </a:pPr>
            <a:r>
              <a:rPr lang="en-GB" sz="2800" b="1" dirty="0"/>
              <a:t>Like many other disruptive technologies, use of GAI should be considered: </a:t>
            </a:r>
          </a:p>
          <a:p>
            <a:endParaRPr lang="en-GB" sz="2800" dirty="0"/>
          </a:p>
        </p:txBody>
      </p:sp>
      <p:sp>
        <p:nvSpPr>
          <p:cNvPr id="2" name="Date Placeholder 1">
            <a:extLst>
              <a:ext uri="{FF2B5EF4-FFF2-40B4-BE49-F238E27FC236}">
                <a16:creationId xmlns:a16="http://schemas.microsoft.com/office/drawing/2014/main" id="{D9B76D72-165A-98B8-01DE-8B089ECC8CE6}"/>
              </a:ext>
            </a:extLst>
          </p:cNvPr>
          <p:cNvSpPr>
            <a:spLocks noGrp="1"/>
          </p:cNvSpPr>
          <p:nvPr>
            <p:ph type="dt" sz="half" idx="10"/>
          </p:nvPr>
        </p:nvSpPr>
        <p:spPr/>
        <p:txBody>
          <a:bodyPr/>
          <a:lstStyle/>
          <a:p>
            <a:pPr rtl="0"/>
            <a:r>
              <a:rPr lang="en-US" noProof="0"/>
              <a:t>Wednesday 13th September</a:t>
            </a:r>
            <a:endParaRPr lang="en-GB" noProof="0" dirty="0"/>
          </a:p>
        </p:txBody>
      </p:sp>
      <p:sp>
        <p:nvSpPr>
          <p:cNvPr id="3" name="Footer Placeholder 2">
            <a:extLst>
              <a:ext uri="{FF2B5EF4-FFF2-40B4-BE49-F238E27FC236}">
                <a16:creationId xmlns:a16="http://schemas.microsoft.com/office/drawing/2014/main" id="{815CDA68-BC67-58DB-E2AC-25FBFD069A32}"/>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4" name="Slide Number Placeholder 3">
            <a:extLst>
              <a:ext uri="{FF2B5EF4-FFF2-40B4-BE49-F238E27FC236}">
                <a16:creationId xmlns:a16="http://schemas.microsoft.com/office/drawing/2014/main" id="{090DCBCA-5E77-DF1D-EAD8-A8E33C07CEB4}"/>
              </a:ext>
            </a:extLst>
          </p:cNvPr>
          <p:cNvSpPr>
            <a:spLocks noGrp="1"/>
          </p:cNvSpPr>
          <p:nvPr>
            <p:ph type="sldNum" sz="quarter" idx="12"/>
          </p:nvPr>
        </p:nvSpPr>
        <p:spPr/>
        <p:txBody>
          <a:bodyPr/>
          <a:lstStyle/>
          <a:p>
            <a:pPr rtl="0"/>
            <a:fld id="{9FF96B15-8338-45D5-A943-561235072D66}" type="slidenum">
              <a:rPr lang="en-GB" noProof="0" smtClean="0"/>
              <a:t>59</a:t>
            </a:fld>
            <a:endParaRPr lang="en-GB" noProof="0" dirty="0"/>
          </a:p>
        </p:txBody>
      </p:sp>
      <p:sp>
        <p:nvSpPr>
          <p:cNvPr id="10" name="TextBox 9">
            <a:extLst>
              <a:ext uri="{FF2B5EF4-FFF2-40B4-BE49-F238E27FC236}">
                <a16:creationId xmlns:a16="http://schemas.microsoft.com/office/drawing/2014/main" id="{F37C131A-092B-C4E0-2FAB-D9E784A17A5B}"/>
              </a:ext>
            </a:extLst>
          </p:cNvPr>
          <p:cNvSpPr txBox="1"/>
          <p:nvPr/>
        </p:nvSpPr>
        <p:spPr>
          <a:xfrm>
            <a:off x="1162212" y="4418106"/>
            <a:ext cx="10607757" cy="584775"/>
          </a:xfrm>
          <a:prstGeom prst="rect">
            <a:avLst/>
          </a:prstGeom>
          <a:noFill/>
        </p:spPr>
        <p:txBody>
          <a:bodyPr wrap="square">
            <a:spAutoFit/>
          </a:bodyPr>
          <a:lstStyle/>
          <a:p>
            <a:pPr marL="354013" indent="-354013">
              <a:buFont typeface="Arial" panose="020B0604020202020204" pitchFamily="34" charset="0"/>
              <a:buChar char="•"/>
            </a:pPr>
            <a:r>
              <a:rPr lang="en-GB" sz="3200" dirty="0"/>
              <a:t>To maximize the benefits and mitigate potential risks</a:t>
            </a:r>
          </a:p>
        </p:txBody>
      </p:sp>
      <p:sp>
        <p:nvSpPr>
          <p:cNvPr id="12" name="TextBox 11">
            <a:extLst>
              <a:ext uri="{FF2B5EF4-FFF2-40B4-BE49-F238E27FC236}">
                <a16:creationId xmlns:a16="http://schemas.microsoft.com/office/drawing/2014/main" id="{29DE434E-4705-B83C-3C7F-B4C6A28BA1BA}"/>
              </a:ext>
            </a:extLst>
          </p:cNvPr>
          <p:cNvSpPr txBox="1"/>
          <p:nvPr/>
        </p:nvSpPr>
        <p:spPr>
          <a:xfrm>
            <a:off x="1162212" y="5044390"/>
            <a:ext cx="10745910" cy="1077218"/>
          </a:xfrm>
          <a:prstGeom prst="rect">
            <a:avLst/>
          </a:prstGeom>
          <a:noFill/>
        </p:spPr>
        <p:txBody>
          <a:bodyPr wrap="square">
            <a:spAutoFit/>
          </a:bodyPr>
          <a:lstStyle/>
          <a:p>
            <a:pPr marL="354013" indent="-354013">
              <a:buFont typeface="Arial" panose="020B0604020202020204" pitchFamily="34" charset="0"/>
              <a:buChar char="•"/>
            </a:pPr>
            <a:r>
              <a:rPr lang="en-GB" sz="3200" dirty="0"/>
              <a:t>To enhance, rather than replace, the human element of teaching and learning.</a:t>
            </a:r>
          </a:p>
        </p:txBody>
      </p:sp>
    </p:spTree>
    <p:extLst>
      <p:ext uri="{BB962C8B-B14F-4D97-AF65-F5344CB8AC3E}">
        <p14:creationId xmlns:p14="http://schemas.microsoft.com/office/powerpoint/2010/main" val="14526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D1E2-B9AA-0814-D79E-0BFCB89F1020}"/>
              </a:ext>
            </a:extLst>
          </p:cNvPr>
          <p:cNvSpPr>
            <a:spLocks noGrp="1"/>
          </p:cNvSpPr>
          <p:nvPr>
            <p:ph type="title"/>
          </p:nvPr>
        </p:nvSpPr>
        <p:spPr>
          <a:xfrm>
            <a:off x="1162212" y="530256"/>
            <a:ext cx="8385825" cy="1325563"/>
          </a:xfrm>
        </p:spPr>
        <p:txBody>
          <a:bodyPr/>
          <a:lstStyle/>
          <a:p>
            <a:r>
              <a:rPr lang="en-GB" dirty="0">
                <a:solidFill>
                  <a:srgbClr val="00B050"/>
                </a:solidFill>
              </a:rPr>
              <a:t>An Example: Open Day Video</a:t>
            </a:r>
          </a:p>
        </p:txBody>
      </p:sp>
      <p:pic>
        <p:nvPicPr>
          <p:cNvPr id="9" name="Open Day_v3">
            <a:hlinkClick r:id="" action="ppaction://media"/>
            <a:extLst>
              <a:ext uri="{FF2B5EF4-FFF2-40B4-BE49-F238E27FC236}">
                <a16:creationId xmlns:a16="http://schemas.microsoft.com/office/drawing/2014/main" id="{10F1C647-9145-B1C8-08EB-93AE01DEBB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6925" y="1785990"/>
            <a:ext cx="9198161" cy="4518713"/>
          </a:xfrm>
        </p:spPr>
      </p:pic>
      <p:sp>
        <p:nvSpPr>
          <p:cNvPr id="3" name="Date Placeholder 2">
            <a:extLst>
              <a:ext uri="{FF2B5EF4-FFF2-40B4-BE49-F238E27FC236}">
                <a16:creationId xmlns:a16="http://schemas.microsoft.com/office/drawing/2014/main" id="{8ED7CA8B-4706-0850-AE75-8A6E24E3B2FB}"/>
              </a:ext>
            </a:extLst>
          </p:cNvPr>
          <p:cNvSpPr>
            <a:spLocks noGrp="1"/>
          </p:cNvSpPr>
          <p:nvPr>
            <p:ph type="dt" sz="half" idx="10"/>
          </p:nvPr>
        </p:nvSpPr>
        <p:spPr/>
        <p:txBody>
          <a:bodyPr/>
          <a:lstStyle/>
          <a:p>
            <a:pPr rtl="0"/>
            <a:r>
              <a:rPr lang="en-US" noProof="0"/>
              <a:t>Wednesday 13th September</a:t>
            </a:r>
            <a:endParaRPr lang="en-GB" noProof="0" dirty="0"/>
          </a:p>
        </p:txBody>
      </p:sp>
      <p:sp>
        <p:nvSpPr>
          <p:cNvPr id="4" name="Footer Placeholder 3">
            <a:extLst>
              <a:ext uri="{FF2B5EF4-FFF2-40B4-BE49-F238E27FC236}">
                <a16:creationId xmlns:a16="http://schemas.microsoft.com/office/drawing/2014/main" id="{14C6F447-5F45-79F1-2108-6050A5187D62}"/>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5" name="Slide Number Placeholder 4">
            <a:extLst>
              <a:ext uri="{FF2B5EF4-FFF2-40B4-BE49-F238E27FC236}">
                <a16:creationId xmlns:a16="http://schemas.microsoft.com/office/drawing/2014/main" id="{464406A8-EFE8-3818-0030-D74DDC085FAB}"/>
              </a:ext>
            </a:extLst>
          </p:cNvPr>
          <p:cNvSpPr>
            <a:spLocks noGrp="1"/>
          </p:cNvSpPr>
          <p:nvPr>
            <p:ph type="sldNum" sz="quarter" idx="12"/>
          </p:nvPr>
        </p:nvSpPr>
        <p:spPr/>
        <p:txBody>
          <a:bodyPr/>
          <a:lstStyle/>
          <a:p>
            <a:pPr rtl="0"/>
            <a:fld id="{9FF96B15-8338-45D5-A943-561235072D66}" type="slidenum">
              <a:rPr lang="en-GB" noProof="0" smtClean="0"/>
              <a:t>6</a:t>
            </a:fld>
            <a:endParaRPr lang="en-GB" noProof="0" dirty="0"/>
          </a:p>
        </p:txBody>
      </p:sp>
    </p:spTree>
    <p:extLst>
      <p:ext uri="{BB962C8B-B14F-4D97-AF65-F5344CB8AC3E}">
        <p14:creationId xmlns:p14="http://schemas.microsoft.com/office/powerpoint/2010/main" val="108091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23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9FF55-D98B-9B3C-C7F7-379B652C67B9}"/>
              </a:ext>
            </a:extLst>
          </p:cNvPr>
          <p:cNvSpPr>
            <a:spLocks noGrp="1"/>
          </p:cNvSpPr>
          <p:nvPr>
            <p:ph type="title"/>
          </p:nvPr>
        </p:nvSpPr>
        <p:spPr/>
        <p:txBody>
          <a:bodyPr/>
          <a:lstStyle/>
          <a:p>
            <a:r>
              <a:rPr lang="en-GB" dirty="0"/>
              <a:t>This needs ….</a:t>
            </a:r>
          </a:p>
        </p:txBody>
      </p:sp>
      <p:sp>
        <p:nvSpPr>
          <p:cNvPr id="3" name="Content Placeholder 2">
            <a:extLst>
              <a:ext uri="{FF2B5EF4-FFF2-40B4-BE49-F238E27FC236}">
                <a16:creationId xmlns:a16="http://schemas.microsoft.com/office/drawing/2014/main" id="{330CAC32-7EF8-3D5E-9784-C660090725A6}"/>
              </a:ext>
            </a:extLst>
          </p:cNvPr>
          <p:cNvSpPr>
            <a:spLocks noGrp="1"/>
          </p:cNvSpPr>
          <p:nvPr>
            <p:ph idx="1"/>
          </p:nvPr>
        </p:nvSpPr>
        <p:spPr>
          <a:xfrm>
            <a:off x="1771812" y="1869678"/>
            <a:ext cx="8070432" cy="4351338"/>
          </a:xfrm>
        </p:spPr>
        <p:txBody>
          <a:bodyPr>
            <a:normAutofit fontScale="77500" lnSpcReduction="20000"/>
          </a:bodyPr>
          <a:lstStyle/>
          <a:p>
            <a:pPr marL="0" indent="0">
              <a:buNone/>
            </a:pPr>
            <a:r>
              <a:rPr lang="en-GB" dirty="0"/>
              <a:t>Rethinking of education </a:t>
            </a:r>
          </a:p>
          <a:p>
            <a:r>
              <a:rPr lang="en-GB" dirty="0"/>
              <a:t>Purposes (get a certificate and move on vs thinker of problem solver) </a:t>
            </a:r>
          </a:p>
          <a:p>
            <a:r>
              <a:rPr lang="en-GB" dirty="0"/>
              <a:t>Methods: </a:t>
            </a:r>
          </a:p>
          <a:p>
            <a:pPr lvl="1"/>
            <a:r>
              <a:rPr lang="en-GB" dirty="0">
                <a:solidFill>
                  <a:srgbClr val="333333"/>
                </a:solidFill>
                <a:latin typeface="Open Sans" panose="020B0606030504020204" pitchFamily="34" charset="0"/>
              </a:rPr>
              <a:t>A</a:t>
            </a:r>
            <a:r>
              <a:rPr lang="en-GB" b="0" i="0" dirty="0">
                <a:solidFill>
                  <a:srgbClr val="333333"/>
                </a:solidFill>
                <a:effectLst/>
                <a:latin typeface="Open Sans" panose="020B0606030504020204" pitchFamily="34" charset="0"/>
              </a:rPr>
              <a:t>djust curricula, </a:t>
            </a:r>
          </a:p>
          <a:p>
            <a:pPr lvl="1"/>
            <a:r>
              <a:rPr lang="en-GB" dirty="0">
                <a:solidFill>
                  <a:srgbClr val="333333"/>
                </a:solidFill>
                <a:latin typeface="Open Sans" panose="020B0606030504020204" pitchFamily="34" charset="0"/>
              </a:rPr>
              <a:t>Redefine </a:t>
            </a:r>
            <a:r>
              <a:rPr lang="en-GB" b="0" i="0" dirty="0">
                <a:solidFill>
                  <a:srgbClr val="333333"/>
                </a:solidFill>
                <a:effectLst/>
                <a:latin typeface="Open Sans" panose="020B0606030504020204" pitchFamily="34" charset="0"/>
              </a:rPr>
              <a:t>learning outcomes (creativity and critical thinking skills), </a:t>
            </a:r>
          </a:p>
          <a:p>
            <a:pPr lvl="1"/>
            <a:r>
              <a:rPr lang="en-GB" dirty="0">
                <a:solidFill>
                  <a:srgbClr val="333333"/>
                </a:solidFill>
                <a:latin typeface="Open Sans" panose="020B0606030504020204" pitchFamily="34" charset="0"/>
              </a:rPr>
              <a:t>Re-arrange </a:t>
            </a:r>
            <a:r>
              <a:rPr lang="en-GB" b="0" i="0" dirty="0">
                <a:solidFill>
                  <a:srgbClr val="333333"/>
                </a:solidFill>
                <a:effectLst/>
                <a:latin typeface="Open Sans" panose="020B0606030504020204" pitchFamily="34" charset="0"/>
              </a:rPr>
              <a:t>learning tasks, </a:t>
            </a:r>
          </a:p>
          <a:p>
            <a:pPr lvl="1"/>
            <a:r>
              <a:rPr lang="en-GB" dirty="0">
                <a:solidFill>
                  <a:srgbClr val="333333"/>
                </a:solidFill>
                <a:latin typeface="Open Sans" panose="020B0606030504020204" pitchFamily="34" charset="0"/>
              </a:rPr>
              <a:t>Adopt new </a:t>
            </a:r>
            <a:r>
              <a:rPr lang="en-GB" b="0" i="0" dirty="0">
                <a:solidFill>
                  <a:srgbClr val="333333"/>
                </a:solidFill>
                <a:effectLst/>
                <a:latin typeface="Open Sans" panose="020B0606030504020204" pitchFamily="34" charset="0"/>
              </a:rPr>
              <a:t>assessment approaches (not only check final the result but the process of produce the results. </a:t>
            </a:r>
            <a:endParaRPr lang="en-GB" dirty="0"/>
          </a:p>
          <a:p>
            <a:r>
              <a:rPr lang="en-GB" dirty="0"/>
              <a:t>A lot of efforts and hard work. </a:t>
            </a:r>
          </a:p>
        </p:txBody>
      </p:sp>
      <p:sp>
        <p:nvSpPr>
          <p:cNvPr id="4" name="Date Placeholder 3">
            <a:extLst>
              <a:ext uri="{FF2B5EF4-FFF2-40B4-BE49-F238E27FC236}">
                <a16:creationId xmlns:a16="http://schemas.microsoft.com/office/drawing/2014/main" id="{B2DE3A38-F2D9-F339-7C5F-B5B08A6CEBCF}"/>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378FFC9C-FCC6-A9E7-E280-C97512D36160}"/>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1FDD95FF-7EAB-9444-0B39-830BBA2CDDBC}"/>
              </a:ext>
            </a:extLst>
          </p:cNvPr>
          <p:cNvSpPr>
            <a:spLocks noGrp="1"/>
          </p:cNvSpPr>
          <p:nvPr>
            <p:ph type="sldNum" sz="quarter" idx="12"/>
          </p:nvPr>
        </p:nvSpPr>
        <p:spPr/>
        <p:txBody>
          <a:bodyPr/>
          <a:lstStyle/>
          <a:p>
            <a:pPr rtl="0"/>
            <a:fld id="{9FF96B15-8338-45D5-A943-561235072D66}" type="slidenum">
              <a:rPr lang="en-GB" noProof="0" smtClean="0"/>
              <a:t>60</a:t>
            </a:fld>
            <a:endParaRPr lang="en-GB" noProof="0" dirty="0"/>
          </a:p>
        </p:txBody>
      </p:sp>
    </p:spTree>
    <p:extLst>
      <p:ext uri="{BB962C8B-B14F-4D97-AF65-F5344CB8AC3E}">
        <p14:creationId xmlns:p14="http://schemas.microsoft.com/office/powerpoint/2010/main" val="4145593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06098B-8A5B-555E-DC18-03A8B4A1ADBC}"/>
              </a:ext>
            </a:extLst>
          </p:cNvPr>
          <p:cNvSpPr>
            <a:spLocks noGrp="1"/>
          </p:cNvSpPr>
          <p:nvPr>
            <p:ph type="ftr" sz="quarter" idx="11"/>
          </p:nvPr>
        </p:nvSpPr>
        <p:spPr/>
        <p:txBody>
          <a:bodyPr/>
          <a:lstStyle/>
          <a:p>
            <a:pPr rtl="0"/>
            <a:r>
              <a:rPr lang="en-GB" altLang="zh-CN" noProof="0" dirty="0">
                <a:solidFill>
                  <a:srgbClr val="FF0000"/>
                </a:solidFill>
              </a:rPr>
              <a:t>BEDS</a:t>
            </a:r>
            <a:r>
              <a:rPr lang="en-GB" altLang="zh-CN" noProof="0" dirty="0"/>
              <a:t> Learning and Teaching Excellence Conference 2023</a:t>
            </a:r>
            <a:endParaRPr lang="en-GB" noProof="0" dirty="0"/>
          </a:p>
        </p:txBody>
      </p:sp>
      <p:sp>
        <p:nvSpPr>
          <p:cNvPr id="3" name="Slide Number Placeholder 2">
            <a:extLst>
              <a:ext uri="{FF2B5EF4-FFF2-40B4-BE49-F238E27FC236}">
                <a16:creationId xmlns:a16="http://schemas.microsoft.com/office/drawing/2014/main" id="{B341DDC5-3EE1-1378-D761-C033731EEFDF}"/>
              </a:ext>
            </a:extLst>
          </p:cNvPr>
          <p:cNvSpPr>
            <a:spLocks noGrp="1"/>
          </p:cNvSpPr>
          <p:nvPr>
            <p:ph type="sldNum" sz="quarter" idx="12"/>
          </p:nvPr>
        </p:nvSpPr>
        <p:spPr/>
        <p:txBody>
          <a:bodyPr/>
          <a:lstStyle/>
          <a:p>
            <a:pPr rtl="0"/>
            <a:fld id="{9FF96B15-8338-45D5-A943-561235072D66}" type="slidenum">
              <a:rPr lang="en-GB" noProof="0" smtClean="0"/>
              <a:t>61</a:t>
            </a:fld>
            <a:endParaRPr lang="en-GB" noProof="0" dirty="0"/>
          </a:p>
        </p:txBody>
      </p:sp>
      <p:sp>
        <p:nvSpPr>
          <p:cNvPr id="5" name="TextBox 4">
            <a:extLst>
              <a:ext uri="{FF2B5EF4-FFF2-40B4-BE49-F238E27FC236}">
                <a16:creationId xmlns:a16="http://schemas.microsoft.com/office/drawing/2014/main" id="{75A82E43-1D90-2AF0-C281-8C02CABB61CF}"/>
              </a:ext>
            </a:extLst>
          </p:cNvPr>
          <p:cNvSpPr txBox="1"/>
          <p:nvPr/>
        </p:nvSpPr>
        <p:spPr>
          <a:xfrm>
            <a:off x="2069908" y="3023619"/>
            <a:ext cx="5120009" cy="707886"/>
          </a:xfrm>
          <a:prstGeom prst="rect">
            <a:avLst/>
          </a:prstGeom>
          <a:noFill/>
        </p:spPr>
        <p:txBody>
          <a:bodyPr wrap="square">
            <a:spAutoFit/>
          </a:bodyPr>
          <a:lstStyle/>
          <a:p>
            <a:r>
              <a:rPr lang="en-GB" sz="4000" b="1" dirty="0"/>
              <a:t>Thanks for attention</a:t>
            </a:r>
          </a:p>
        </p:txBody>
      </p:sp>
      <p:sp>
        <p:nvSpPr>
          <p:cNvPr id="6" name="Date Placeholder 5">
            <a:extLst>
              <a:ext uri="{FF2B5EF4-FFF2-40B4-BE49-F238E27FC236}">
                <a16:creationId xmlns:a16="http://schemas.microsoft.com/office/drawing/2014/main" id="{B83588BA-D13B-2033-FBA4-0B6C62389665}"/>
              </a:ext>
            </a:extLst>
          </p:cNvPr>
          <p:cNvSpPr>
            <a:spLocks noGrp="1"/>
          </p:cNvSpPr>
          <p:nvPr>
            <p:ph type="dt" sz="half" idx="10"/>
          </p:nvPr>
        </p:nvSpPr>
        <p:spPr/>
        <p:txBody>
          <a:bodyPr/>
          <a:lstStyle/>
          <a:p>
            <a:pPr rtl="0"/>
            <a:r>
              <a:rPr lang="en-US" noProof="0"/>
              <a:t>Wednesday 13th September</a:t>
            </a:r>
            <a:endParaRPr lang="en-GB" noProof="0" dirty="0"/>
          </a:p>
        </p:txBody>
      </p:sp>
      <p:sp>
        <p:nvSpPr>
          <p:cNvPr id="7" name="Parallelogram 6">
            <a:extLst>
              <a:ext uri="{FF2B5EF4-FFF2-40B4-BE49-F238E27FC236}">
                <a16:creationId xmlns:a16="http://schemas.microsoft.com/office/drawing/2014/main" id="{113420D4-C298-A724-75D2-3EA9F82452C1}"/>
              </a:ext>
            </a:extLst>
          </p:cNvPr>
          <p:cNvSpPr/>
          <p:nvPr/>
        </p:nvSpPr>
        <p:spPr>
          <a:xfrm>
            <a:off x="4684776" y="1677066"/>
            <a:ext cx="6669024" cy="4905502"/>
          </a:xfrm>
          <a:prstGeom prst="parallelogram">
            <a:avLst>
              <a:gd name="adj" fmla="val 114225"/>
            </a:avLst>
          </a:prstGeom>
          <a:solidFill>
            <a:srgbClr val="5165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0F7DCFE3-03AE-EBF0-8D8D-3E2F2F1CDEB3}"/>
              </a:ext>
            </a:extLst>
          </p:cNvPr>
          <p:cNvSpPr/>
          <p:nvPr/>
        </p:nvSpPr>
        <p:spPr>
          <a:xfrm>
            <a:off x="5370576" y="1677066"/>
            <a:ext cx="6669024" cy="4905502"/>
          </a:xfrm>
          <a:prstGeom prst="parallelogram">
            <a:avLst>
              <a:gd name="adj" fmla="val 114225"/>
            </a:avLst>
          </a:prstGeom>
          <a:solidFill>
            <a:srgbClr val="D9062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688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832E1CF-405C-0DD2-D959-BD1CF7B82AE5}"/>
              </a:ext>
            </a:extLst>
          </p:cNvPr>
          <p:cNvSpPr/>
          <p:nvPr/>
        </p:nvSpPr>
        <p:spPr>
          <a:xfrm>
            <a:off x="10180320" y="5341366"/>
            <a:ext cx="2121408" cy="202996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97BB08C-8458-1183-1E41-4A6B442B274F}"/>
              </a:ext>
            </a:extLst>
          </p:cNvPr>
          <p:cNvSpPr/>
          <p:nvPr/>
        </p:nvSpPr>
        <p:spPr>
          <a:xfrm>
            <a:off x="10856976" y="4259902"/>
            <a:ext cx="2121408" cy="2029968"/>
          </a:xfrm>
          <a:prstGeom prst="ellipse">
            <a:avLst/>
          </a:prstGeom>
          <a:solidFill>
            <a:srgbClr val="5165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05F6B7F4-3B17-B484-9629-717CEF7892EF}"/>
              </a:ext>
            </a:extLst>
          </p:cNvPr>
          <p:cNvSpPr>
            <a:spLocks noGrp="1"/>
          </p:cNvSpPr>
          <p:nvPr>
            <p:ph type="dt" sz="half" idx="10"/>
          </p:nvPr>
        </p:nvSpPr>
        <p:spPr/>
        <p:txBody>
          <a:bodyPr/>
          <a:lstStyle/>
          <a:p>
            <a:pPr rtl="0"/>
            <a:r>
              <a:rPr lang="en-US" noProof="0"/>
              <a:t>Wednesday 13th September</a:t>
            </a:r>
            <a:endParaRPr lang="en-GB" noProof="0" dirty="0"/>
          </a:p>
        </p:txBody>
      </p:sp>
      <p:sp>
        <p:nvSpPr>
          <p:cNvPr id="3" name="Footer Placeholder 2">
            <a:extLst>
              <a:ext uri="{FF2B5EF4-FFF2-40B4-BE49-F238E27FC236}">
                <a16:creationId xmlns:a16="http://schemas.microsoft.com/office/drawing/2014/main" id="{4BDA4E4F-AD62-66C8-D436-7EDC48393B4A}"/>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4" name="Slide Number Placeholder 3">
            <a:extLst>
              <a:ext uri="{FF2B5EF4-FFF2-40B4-BE49-F238E27FC236}">
                <a16:creationId xmlns:a16="http://schemas.microsoft.com/office/drawing/2014/main" id="{2459A2D7-CC07-840F-E13C-65A2D2ABFC25}"/>
              </a:ext>
            </a:extLst>
          </p:cNvPr>
          <p:cNvSpPr>
            <a:spLocks noGrp="1"/>
          </p:cNvSpPr>
          <p:nvPr>
            <p:ph type="sldNum" sz="quarter" idx="12"/>
          </p:nvPr>
        </p:nvSpPr>
        <p:spPr/>
        <p:txBody>
          <a:bodyPr/>
          <a:lstStyle/>
          <a:p>
            <a:pPr rtl="0"/>
            <a:fld id="{9FF96B15-8338-45D5-A943-561235072D66}" type="slidenum">
              <a:rPr lang="en-GB" noProof="0" smtClean="0"/>
              <a:t>62</a:t>
            </a:fld>
            <a:endParaRPr lang="en-GB" noProof="0" dirty="0"/>
          </a:p>
        </p:txBody>
      </p:sp>
      <p:sp>
        <p:nvSpPr>
          <p:cNvPr id="6" name="TextBox 5">
            <a:extLst>
              <a:ext uri="{FF2B5EF4-FFF2-40B4-BE49-F238E27FC236}">
                <a16:creationId xmlns:a16="http://schemas.microsoft.com/office/drawing/2014/main" id="{2094A2A5-3FDD-D22F-F39B-D5EF75D84153}"/>
              </a:ext>
            </a:extLst>
          </p:cNvPr>
          <p:cNvSpPr txBox="1"/>
          <p:nvPr/>
        </p:nvSpPr>
        <p:spPr>
          <a:xfrm>
            <a:off x="1552601" y="1583114"/>
            <a:ext cx="10090759" cy="4524315"/>
          </a:xfrm>
          <a:prstGeom prst="rect">
            <a:avLst/>
          </a:prstGeom>
          <a:noFill/>
        </p:spPr>
        <p:txBody>
          <a:bodyPr wrap="square">
            <a:spAutoFit/>
          </a:bodyPr>
          <a:lstStyle/>
          <a:p>
            <a:r>
              <a:rPr lang="en-GB" sz="3200" dirty="0"/>
              <a:t>To maximize the benefits and mitigate potential risks, it is crucial for educational institutions and policymakers to carefully consider the </a:t>
            </a:r>
            <a:r>
              <a:rPr lang="en-GB" sz="3200" dirty="0">
                <a:solidFill>
                  <a:srgbClr val="FF0000"/>
                </a:solidFill>
              </a:rPr>
              <a:t>ethical</a:t>
            </a:r>
            <a:r>
              <a:rPr lang="en-GB" sz="3200" dirty="0"/>
              <a:t>, </a:t>
            </a:r>
            <a:r>
              <a:rPr lang="en-GB" sz="3200" dirty="0">
                <a:solidFill>
                  <a:srgbClr val="FF0000"/>
                </a:solidFill>
              </a:rPr>
              <a:t>economic</a:t>
            </a:r>
            <a:r>
              <a:rPr lang="en-GB" sz="3200" dirty="0"/>
              <a:t>, and </a:t>
            </a:r>
            <a:r>
              <a:rPr lang="en-GB" sz="3200" dirty="0">
                <a:solidFill>
                  <a:srgbClr val="FF0000"/>
                </a:solidFill>
              </a:rPr>
              <a:t>social implications</a:t>
            </a:r>
            <a:r>
              <a:rPr lang="en-GB" sz="3200" dirty="0"/>
              <a:t> of integrating GAI into higher education and to ensure that it is used to enhance, rather than replace, the human element of teaching and learning. Additionally, ongoing research, transparency, and collaboration are essential to navigate the evolving landscape of GAI in education effectively.</a:t>
            </a:r>
          </a:p>
        </p:txBody>
      </p:sp>
    </p:spTree>
    <p:extLst>
      <p:ext uri="{BB962C8B-B14F-4D97-AF65-F5344CB8AC3E}">
        <p14:creationId xmlns:p14="http://schemas.microsoft.com/office/powerpoint/2010/main" val="3543307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FD7B0-B870-024B-5A97-A996CBC43AE9}"/>
              </a:ext>
            </a:extLst>
          </p:cNvPr>
          <p:cNvSpPr>
            <a:spLocks noGrp="1"/>
          </p:cNvSpPr>
          <p:nvPr>
            <p:ph type="title"/>
          </p:nvPr>
        </p:nvSpPr>
        <p:spPr>
          <a:xfrm>
            <a:off x="1267967" y="473947"/>
            <a:ext cx="10395759" cy="1083732"/>
          </a:xfrm>
        </p:spPr>
        <p:txBody>
          <a:bodyPr>
            <a:normAutofit/>
          </a:bodyPr>
          <a:lstStyle/>
          <a:p>
            <a:r>
              <a:rPr lang="en-GB" b="1" i="0" dirty="0">
                <a:solidFill>
                  <a:schemeClr val="accent6">
                    <a:lumMod val="75000"/>
                  </a:schemeClr>
                </a:solidFill>
                <a:effectLst/>
                <a:latin typeface="DM Sans" pitchFamily="2" charset="0"/>
              </a:rPr>
              <a:t>Rethinking Assignments</a:t>
            </a:r>
            <a:endParaRPr lang="en-GB" dirty="0">
              <a:solidFill>
                <a:schemeClr val="accent6">
                  <a:lumMod val="75000"/>
                </a:schemeClr>
              </a:solidFill>
            </a:endParaRPr>
          </a:p>
        </p:txBody>
      </p:sp>
      <p:sp>
        <p:nvSpPr>
          <p:cNvPr id="3" name="Content Placeholder 2">
            <a:extLst>
              <a:ext uri="{FF2B5EF4-FFF2-40B4-BE49-F238E27FC236}">
                <a16:creationId xmlns:a16="http://schemas.microsoft.com/office/drawing/2014/main" id="{84303A55-F57F-3241-2DBE-A5F35214C761}"/>
              </a:ext>
            </a:extLst>
          </p:cNvPr>
          <p:cNvSpPr>
            <a:spLocks noGrp="1"/>
          </p:cNvSpPr>
          <p:nvPr>
            <p:ph idx="1"/>
          </p:nvPr>
        </p:nvSpPr>
        <p:spPr>
          <a:xfrm>
            <a:off x="1162212" y="2004361"/>
            <a:ext cx="11135284" cy="3948962"/>
          </a:xfrm>
        </p:spPr>
        <p:txBody>
          <a:bodyPr>
            <a:normAutofit/>
          </a:bodyPr>
          <a:lstStyle/>
          <a:p>
            <a:pPr marL="523875" indent="-523875">
              <a:buClrTx/>
              <a:buSzPct val="104000"/>
              <a:buFont typeface="+mj-lt"/>
              <a:buAutoNum type="arabicPeriod"/>
            </a:pPr>
            <a:r>
              <a:rPr lang="en-GB" sz="3000" dirty="0">
                <a:solidFill>
                  <a:schemeClr val="accent6">
                    <a:lumMod val="50000"/>
                  </a:schemeClr>
                </a:solidFill>
                <a:latin typeface="Merriweather Sans" pitchFamily="2" charset="0"/>
              </a:rPr>
              <a:t>Be clear with your students about whether and how AI tools can be used</a:t>
            </a:r>
          </a:p>
          <a:p>
            <a:pPr marL="0">
              <a:buFont typeface="Arial" panose="020B0604020202020204" pitchFamily="34" charset="0"/>
              <a:buChar char="•"/>
            </a:pPr>
            <a:r>
              <a:rPr lang="en-GB" sz="2200" dirty="0">
                <a:solidFill>
                  <a:schemeClr val="tx1"/>
                </a:solidFill>
              </a:rPr>
              <a:t>You are </a:t>
            </a:r>
            <a:r>
              <a:rPr lang="en-GB" sz="2200" b="1" dirty="0">
                <a:solidFill>
                  <a:schemeClr val="tx1"/>
                </a:solidFill>
              </a:rPr>
              <a:t>not allowed </a:t>
            </a:r>
            <a:r>
              <a:rPr lang="en-GB" sz="2200" dirty="0">
                <a:solidFill>
                  <a:schemeClr val="tx1"/>
                </a:solidFill>
              </a:rPr>
              <a:t>to use ChatGPT (or tools like it) for your work for this class. Using such tools will be considered a violation of Penn’s </a:t>
            </a:r>
            <a:r>
              <a:rPr lang="en-GB" sz="2200" dirty="0">
                <a:solidFill>
                  <a:schemeClr val="tx1"/>
                </a:solidFill>
                <a:hlinkClick r:id="rId2">
                  <a:extLst>
                    <a:ext uri="{A12FA001-AC4F-418D-AE19-62706E023703}">
                      <ahyp:hlinkClr xmlns:ahyp="http://schemas.microsoft.com/office/drawing/2018/hyperlinkcolor" val="tx"/>
                    </a:ext>
                  </a:extLst>
                </a:hlinkClick>
              </a:rPr>
              <a:t>Code of Academic Integrity</a:t>
            </a:r>
            <a:r>
              <a:rPr lang="en-GB" sz="2200" dirty="0">
                <a:solidFill>
                  <a:schemeClr val="tx1"/>
                </a:solidFill>
              </a:rPr>
              <a:t> and suspected use will be reported to the </a:t>
            </a:r>
            <a:r>
              <a:rPr lang="en-GB" sz="2200" dirty="0" err="1">
                <a:solidFill>
                  <a:schemeClr val="tx1"/>
                </a:solidFill>
              </a:rPr>
              <a:t>Center</a:t>
            </a:r>
            <a:r>
              <a:rPr lang="en-GB" sz="2200" dirty="0">
                <a:solidFill>
                  <a:schemeClr val="tx1"/>
                </a:solidFill>
              </a:rPr>
              <a:t> for Community Standards &amp; Accountability. Please contact me if you have any questions about this policy.</a:t>
            </a:r>
          </a:p>
          <a:p>
            <a:pPr marL="0">
              <a:buFont typeface="Arial" panose="020B0604020202020204" pitchFamily="34" charset="0"/>
              <a:buChar char="•"/>
            </a:pPr>
            <a:r>
              <a:rPr lang="en-GB" sz="2200" dirty="0">
                <a:solidFill>
                  <a:schemeClr val="tx1"/>
                </a:solidFill>
              </a:rPr>
              <a:t>You </a:t>
            </a:r>
            <a:r>
              <a:rPr lang="en-GB" sz="2200" b="1" dirty="0">
                <a:solidFill>
                  <a:schemeClr val="tx1"/>
                </a:solidFill>
              </a:rPr>
              <a:t>may use ChatGPT </a:t>
            </a:r>
            <a:r>
              <a:rPr lang="en-GB" sz="2200" dirty="0">
                <a:solidFill>
                  <a:schemeClr val="tx1"/>
                </a:solidFill>
              </a:rPr>
              <a:t>and other AI assistants for your work in this class but you must contact me for permission first so we can discuss how you plan to use these tools and how you will indicate their use in your work. If you do not first request permission, using such tools will be considered a violation of Penn’s </a:t>
            </a:r>
            <a:r>
              <a:rPr lang="en-GB" sz="2200" dirty="0">
                <a:solidFill>
                  <a:schemeClr val="tx1"/>
                </a:solidFill>
                <a:hlinkClick r:id="rId2">
                  <a:extLst>
                    <a:ext uri="{A12FA001-AC4F-418D-AE19-62706E023703}">
                      <ahyp:hlinkClr xmlns:ahyp="http://schemas.microsoft.com/office/drawing/2018/hyperlinkcolor" val="tx"/>
                    </a:ext>
                  </a:extLst>
                </a:hlinkClick>
              </a:rPr>
              <a:t>Code of Academic Integrity</a:t>
            </a:r>
            <a:r>
              <a:rPr lang="en-GB" sz="2200" dirty="0">
                <a:solidFill>
                  <a:schemeClr val="tx1"/>
                </a:solidFill>
              </a:rPr>
              <a:t>.</a:t>
            </a:r>
          </a:p>
        </p:txBody>
      </p:sp>
      <p:sp>
        <p:nvSpPr>
          <p:cNvPr id="4" name="Footer Placeholder 3">
            <a:extLst>
              <a:ext uri="{FF2B5EF4-FFF2-40B4-BE49-F238E27FC236}">
                <a16:creationId xmlns:a16="http://schemas.microsoft.com/office/drawing/2014/main" id="{0E1006EC-171B-52EE-63C8-9D2028367105}"/>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5" name="Slide Number Placeholder 4">
            <a:extLst>
              <a:ext uri="{FF2B5EF4-FFF2-40B4-BE49-F238E27FC236}">
                <a16:creationId xmlns:a16="http://schemas.microsoft.com/office/drawing/2014/main" id="{08B9D371-AB19-8CB2-B910-AFB732E0EB81}"/>
              </a:ext>
            </a:extLst>
          </p:cNvPr>
          <p:cNvSpPr>
            <a:spLocks noGrp="1"/>
          </p:cNvSpPr>
          <p:nvPr>
            <p:ph type="sldNum" sz="quarter" idx="12"/>
          </p:nvPr>
        </p:nvSpPr>
        <p:spPr/>
        <p:txBody>
          <a:bodyPr/>
          <a:lstStyle/>
          <a:p>
            <a:pPr rtl="0"/>
            <a:fld id="{9FF96B15-8338-45D5-A943-561235072D66}" type="slidenum">
              <a:rPr lang="en-GB" noProof="0" smtClean="0"/>
              <a:t>63</a:t>
            </a:fld>
            <a:endParaRPr lang="en-GB" noProof="0" dirty="0"/>
          </a:p>
        </p:txBody>
      </p:sp>
      <p:sp>
        <p:nvSpPr>
          <p:cNvPr id="6" name="Date Placeholder 5">
            <a:extLst>
              <a:ext uri="{FF2B5EF4-FFF2-40B4-BE49-F238E27FC236}">
                <a16:creationId xmlns:a16="http://schemas.microsoft.com/office/drawing/2014/main" id="{26CED653-8FF6-73EE-2AE0-7F482576D5EA}"/>
              </a:ext>
            </a:extLst>
          </p:cNvPr>
          <p:cNvSpPr>
            <a:spLocks noGrp="1"/>
          </p:cNvSpPr>
          <p:nvPr>
            <p:ph type="dt" sz="half" idx="10"/>
          </p:nvPr>
        </p:nvSpPr>
        <p:spPr/>
        <p:txBody>
          <a:bodyPr/>
          <a:lstStyle/>
          <a:p>
            <a:pPr rtl="0"/>
            <a:r>
              <a:rPr lang="en-US" noProof="0"/>
              <a:t>Wednesday 13th September</a:t>
            </a:r>
            <a:endParaRPr lang="en-GB" noProof="0" dirty="0"/>
          </a:p>
        </p:txBody>
      </p:sp>
    </p:spTree>
    <p:extLst>
      <p:ext uri="{BB962C8B-B14F-4D97-AF65-F5344CB8AC3E}">
        <p14:creationId xmlns:p14="http://schemas.microsoft.com/office/powerpoint/2010/main" val="40272407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052B54-5A73-6918-272C-DE08B5FB6160}"/>
              </a:ext>
            </a:extLst>
          </p:cNvPr>
          <p:cNvSpPr>
            <a:spLocks noGrp="1"/>
          </p:cNvSpPr>
          <p:nvPr>
            <p:ph type="title"/>
          </p:nvPr>
        </p:nvSpPr>
        <p:spPr>
          <a:xfrm>
            <a:off x="1406297" y="726019"/>
            <a:ext cx="10969625" cy="708025"/>
          </a:xfrm>
        </p:spPr>
        <p:txBody>
          <a:bodyPr>
            <a:normAutofit/>
          </a:bodyPr>
          <a:lstStyle/>
          <a:p>
            <a:r>
              <a:rPr lang="en-GB" b="1" i="0" dirty="0">
                <a:solidFill>
                  <a:schemeClr val="accent6">
                    <a:lumMod val="75000"/>
                  </a:schemeClr>
                </a:solidFill>
                <a:effectLst/>
                <a:latin typeface="DM Sans" pitchFamily="2" charset="0"/>
              </a:rPr>
              <a:t>Rethinking Assignments</a:t>
            </a:r>
            <a:endParaRPr lang="en-GB" dirty="0">
              <a:solidFill>
                <a:schemeClr val="accent6">
                  <a:lumMod val="75000"/>
                </a:schemeClr>
              </a:solidFill>
            </a:endParaRPr>
          </a:p>
        </p:txBody>
      </p:sp>
      <p:sp>
        <p:nvSpPr>
          <p:cNvPr id="2" name="Footer Placeholder 1">
            <a:extLst>
              <a:ext uri="{FF2B5EF4-FFF2-40B4-BE49-F238E27FC236}">
                <a16:creationId xmlns:a16="http://schemas.microsoft.com/office/drawing/2014/main" id="{0F6834E9-BFF5-BEE7-586D-9C681C1A0380}"/>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CA286C73-FFBB-4893-2361-8F1A169B28EE}"/>
              </a:ext>
            </a:extLst>
          </p:cNvPr>
          <p:cNvSpPr>
            <a:spLocks noGrp="1"/>
          </p:cNvSpPr>
          <p:nvPr>
            <p:ph type="sldNum" sz="quarter" idx="12"/>
          </p:nvPr>
        </p:nvSpPr>
        <p:spPr/>
        <p:txBody>
          <a:bodyPr/>
          <a:lstStyle/>
          <a:p>
            <a:pPr rtl="0"/>
            <a:fld id="{9FF96B15-8338-45D5-A943-561235072D66}" type="slidenum">
              <a:rPr lang="en-GB" noProof="0" smtClean="0"/>
              <a:t>64</a:t>
            </a:fld>
            <a:endParaRPr lang="en-GB" noProof="0" dirty="0"/>
          </a:p>
        </p:txBody>
      </p:sp>
      <p:sp>
        <p:nvSpPr>
          <p:cNvPr id="7" name="TextBox 6">
            <a:extLst>
              <a:ext uri="{FF2B5EF4-FFF2-40B4-BE49-F238E27FC236}">
                <a16:creationId xmlns:a16="http://schemas.microsoft.com/office/drawing/2014/main" id="{560E26EE-45DB-DE99-D3A0-804E5DF810AF}"/>
              </a:ext>
            </a:extLst>
          </p:cNvPr>
          <p:cNvSpPr txBox="1"/>
          <p:nvPr/>
        </p:nvSpPr>
        <p:spPr>
          <a:xfrm>
            <a:off x="1296931" y="2315413"/>
            <a:ext cx="10393680" cy="3108543"/>
          </a:xfrm>
          <a:prstGeom prst="rect">
            <a:avLst/>
          </a:prstGeom>
          <a:noFill/>
        </p:spPr>
        <p:txBody>
          <a:bodyPr wrap="square">
            <a:spAutoFit/>
          </a:bodyPr>
          <a:lstStyle/>
          <a:p>
            <a:pPr marL="447675" indent="-447675" algn="l"/>
            <a:r>
              <a:rPr lang="en-GB" sz="2800" b="0" i="0" dirty="0">
                <a:solidFill>
                  <a:schemeClr val="accent6">
                    <a:lumMod val="50000"/>
                  </a:schemeClr>
                </a:solidFill>
                <a:effectLst/>
                <a:latin typeface="Merriweather Sans" pitchFamily="2" charset="0"/>
              </a:rPr>
              <a:t>2.  Explain why you have given them a specific assignment and explain the value of the thinking they will do</a:t>
            </a:r>
          </a:p>
          <a:p>
            <a:pPr algn="l"/>
            <a:endParaRPr lang="en-GB" sz="2800" b="0" i="0" dirty="0">
              <a:solidFill>
                <a:srgbClr val="696B7E"/>
              </a:solidFill>
              <a:effectLst/>
              <a:latin typeface="Merriweather Sans" pitchFamily="2" charset="0"/>
            </a:endParaRPr>
          </a:p>
          <a:p>
            <a:pPr algn="l"/>
            <a:r>
              <a:rPr lang="en-GB" sz="2800" dirty="0"/>
              <a:t>Being transparent with students about the purpose of an assignment, can help students appreciate what they are learning, the importance of the skills they are developing, and the </a:t>
            </a:r>
            <a:r>
              <a:rPr lang="en-GB" sz="2800" b="1" dirty="0"/>
              <a:t>excitement of creating their own ideas.</a:t>
            </a:r>
          </a:p>
        </p:txBody>
      </p:sp>
      <p:sp>
        <p:nvSpPr>
          <p:cNvPr id="4" name="Date Placeholder 3">
            <a:extLst>
              <a:ext uri="{FF2B5EF4-FFF2-40B4-BE49-F238E27FC236}">
                <a16:creationId xmlns:a16="http://schemas.microsoft.com/office/drawing/2014/main" id="{CCA2EED6-B54D-7D7B-C1DD-2C860FC45C58}"/>
              </a:ext>
            </a:extLst>
          </p:cNvPr>
          <p:cNvSpPr>
            <a:spLocks noGrp="1"/>
          </p:cNvSpPr>
          <p:nvPr>
            <p:ph type="dt" sz="half" idx="10"/>
          </p:nvPr>
        </p:nvSpPr>
        <p:spPr/>
        <p:txBody>
          <a:bodyPr/>
          <a:lstStyle/>
          <a:p>
            <a:pPr rtl="0"/>
            <a:r>
              <a:rPr lang="en-US" noProof="0"/>
              <a:t>Wednesday 13th September</a:t>
            </a:r>
            <a:endParaRPr lang="en-GB" noProof="0" dirty="0"/>
          </a:p>
        </p:txBody>
      </p:sp>
    </p:spTree>
    <p:extLst>
      <p:ext uri="{BB962C8B-B14F-4D97-AF65-F5344CB8AC3E}">
        <p14:creationId xmlns:p14="http://schemas.microsoft.com/office/powerpoint/2010/main" val="3498178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CD6543-F7DA-C1AF-F331-DDCC19309837}"/>
              </a:ext>
            </a:extLst>
          </p:cNvPr>
          <p:cNvSpPr>
            <a:spLocks noGrp="1"/>
          </p:cNvSpPr>
          <p:nvPr>
            <p:ph type="title"/>
          </p:nvPr>
        </p:nvSpPr>
        <p:spPr/>
        <p:txBody>
          <a:bodyPr>
            <a:normAutofit/>
          </a:bodyPr>
          <a:lstStyle/>
          <a:p>
            <a:r>
              <a:rPr lang="en-GB" b="1" i="0" dirty="0">
                <a:solidFill>
                  <a:schemeClr val="accent6">
                    <a:lumMod val="75000"/>
                  </a:schemeClr>
                </a:solidFill>
                <a:effectLst/>
                <a:latin typeface="DM Sans" pitchFamily="2" charset="0"/>
              </a:rPr>
              <a:t>Rethinking Assignments</a:t>
            </a:r>
            <a:endParaRPr lang="en-GB" dirty="0">
              <a:solidFill>
                <a:schemeClr val="accent6">
                  <a:lumMod val="75000"/>
                </a:schemeClr>
              </a:solidFill>
            </a:endParaRPr>
          </a:p>
        </p:txBody>
      </p:sp>
      <p:sp>
        <p:nvSpPr>
          <p:cNvPr id="4" name="Date Placeholder 3">
            <a:extLst>
              <a:ext uri="{FF2B5EF4-FFF2-40B4-BE49-F238E27FC236}">
                <a16:creationId xmlns:a16="http://schemas.microsoft.com/office/drawing/2014/main" id="{5B7BFE4B-B905-819B-7076-1931EF7AADB4}"/>
              </a:ext>
            </a:extLst>
          </p:cNvPr>
          <p:cNvSpPr>
            <a:spLocks noGrp="1"/>
          </p:cNvSpPr>
          <p:nvPr>
            <p:ph type="dt" sz="half" idx="10"/>
          </p:nvPr>
        </p:nvSpPr>
        <p:spPr/>
        <p:txBody>
          <a:bodyPr/>
          <a:lstStyle/>
          <a:p>
            <a:pPr rtl="0"/>
            <a:r>
              <a:rPr lang="en-US" noProof="0"/>
              <a:t>Wednesday 13th September</a:t>
            </a:r>
            <a:endParaRPr lang="en-GB" noProof="0" dirty="0"/>
          </a:p>
        </p:txBody>
      </p:sp>
      <p:sp>
        <p:nvSpPr>
          <p:cNvPr id="2" name="Footer Placeholder 1">
            <a:extLst>
              <a:ext uri="{FF2B5EF4-FFF2-40B4-BE49-F238E27FC236}">
                <a16:creationId xmlns:a16="http://schemas.microsoft.com/office/drawing/2014/main" id="{BA8184A1-337A-BC2E-A421-4F39EA4BC6D2}"/>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EC9C0409-D86C-4798-1589-33EBE0BCE4E1}"/>
              </a:ext>
            </a:extLst>
          </p:cNvPr>
          <p:cNvSpPr>
            <a:spLocks noGrp="1"/>
          </p:cNvSpPr>
          <p:nvPr>
            <p:ph type="sldNum" sz="quarter" idx="12"/>
          </p:nvPr>
        </p:nvSpPr>
        <p:spPr/>
        <p:txBody>
          <a:bodyPr/>
          <a:lstStyle/>
          <a:p>
            <a:pPr rtl="0"/>
            <a:fld id="{9FF96B15-8338-45D5-A943-561235072D66}" type="slidenum">
              <a:rPr lang="en-GB" noProof="0" smtClean="0"/>
              <a:t>65</a:t>
            </a:fld>
            <a:endParaRPr lang="en-GB" noProof="0" dirty="0"/>
          </a:p>
        </p:txBody>
      </p:sp>
      <p:sp>
        <p:nvSpPr>
          <p:cNvPr id="7" name="TextBox 6">
            <a:extLst>
              <a:ext uri="{FF2B5EF4-FFF2-40B4-BE49-F238E27FC236}">
                <a16:creationId xmlns:a16="http://schemas.microsoft.com/office/drawing/2014/main" id="{CD921094-832B-3A56-8309-A0D694639A4F}"/>
              </a:ext>
            </a:extLst>
          </p:cNvPr>
          <p:cNvSpPr txBox="1"/>
          <p:nvPr/>
        </p:nvSpPr>
        <p:spPr>
          <a:xfrm>
            <a:off x="1264448" y="2158143"/>
            <a:ext cx="9824182" cy="584775"/>
          </a:xfrm>
          <a:prstGeom prst="rect">
            <a:avLst/>
          </a:prstGeom>
          <a:noFill/>
        </p:spPr>
        <p:txBody>
          <a:bodyPr wrap="square">
            <a:spAutoFit/>
          </a:bodyPr>
          <a:lstStyle/>
          <a:p>
            <a:r>
              <a:rPr lang="en-GB" sz="3200" i="0" u="none" strike="noStrike" dirty="0">
                <a:solidFill>
                  <a:schemeClr val="accent6">
                    <a:lumMod val="50000"/>
                  </a:schemeClr>
                </a:solidFill>
                <a:effectLst/>
                <a:latin typeface="Merriweather Sans" pitchFamily="2" charset="0"/>
                <a:hlinkClick r:id="rId2">
                  <a:extLst>
                    <a:ext uri="{A12FA001-AC4F-418D-AE19-62706E023703}">
                      <ahyp:hlinkClr xmlns:ahyp="http://schemas.microsoft.com/office/drawing/2018/hyperlinkcolor" val="tx"/>
                    </a:ext>
                  </a:extLst>
                </a:hlinkClick>
              </a:rPr>
              <a:t>3.  </a:t>
            </a:r>
            <a:r>
              <a:rPr lang="en-GB" sz="2800" dirty="0">
                <a:solidFill>
                  <a:schemeClr val="accent6">
                    <a:lumMod val="50000"/>
                  </a:schemeClr>
                </a:solidFill>
                <a:latin typeface="Merriweather Sans" pitchFamily="2" charset="0"/>
                <a:hlinkClick r:id="rId2">
                  <a:extLst>
                    <a:ext uri="{A12FA001-AC4F-418D-AE19-62706E023703}">
                      <ahyp:hlinkClr xmlns:ahyp="http://schemas.microsoft.com/office/drawing/2018/hyperlinkcolor" val="tx"/>
                    </a:ext>
                  </a:extLst>
                </a:hlinkClick>
              </a:rPr>
              <a:t>Consider testing your assignments using ChatGPT.</a:t>
            </a:r>
            <a:endParaRPr lang="en-GB" sz="2800" dirty="0">
              <a:solidFill>
                <a:schemeClr val="accent6">
                  <a:lumMod val="50000"/>
                </a:schemeClr>
              </a:solidFill>
              <a:latin typeface="Merriweather Sans" pitchFamily="2" charset="0"/>
            </a:endParaRPr>
          </a:p>
        </p:txBody>
      </p:sp>
      <p:sp>
        <p:nvSpPr>
          <p:cNvPr id="9" name="TextBox 8">
            <a:extLst>
              <a:ext uri="{FF2B5EF4-FFF2-40B4-BE49-F238E27FC236}">
                <a16:creationId xmlns:a16="http://schemas.microsoft.com/office/drawing/2014/main" id="{1C162CBC-15B2-7B31-96EE-4D657D95F7CC}"/>
              </a:ext>
            </a:extLst>
          </p:cNvPr>
          <p:cNvSpPr txBox="1"/>
          <p:nvPr/>
        </p:nvSpPr>
        <p:spPr>
          <a:xfrm>
            <a:off x="1406297" y="3033356"/>
            <a:ext cx="10391103" cy="2308324"/>
          </a:xfrm>
          <a:prstGeom prst="rect">
            <a:avLst/>
          </a:prstGeom>
          <a:noFill/>
        </p:spPr>
        <p:txBody>
          <a:bodyPr wrap="square">
            <a:spAutoFit/>
          </a:bodyPr>
          <a:lstStyle/>
          <a:p>
            <a:r>
              <a:rPr lang="en-GB" sz="2400" dirty="0"/>
              <a:t>Seeing what the tool produces can help you think about what you’re assigning to students – and what an AI-generated response might look like. Consider sharing what you’ve found with students. Pointing out any issues you’ve seen regarding the quality and accuracy may help students better understand these tools and their limitations (both for their classwork and beyond).</a:t>
            </a:r>
          </a:p>
        </p:txBody>
      </p:sp>
    </p:spTree>
    <p:extLst>
      <p:ext uri="{BB962C8B-B14F-4D97-AF65-F5344CB8AC3E}">
        <p14:creationId xmlns:p14="http://schemas.microsoft.com/office/powerpoint/2010/main" val="4255397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89C77C-A3AF-47F7-DEA0-82A202B3F122}"/>
              </a:ext>
            </a:extLst>
          </p:cNvPr>
          <p:cNvSpPr>
            <a:spLocks noGrp="1"/>
          </p:cNvSpPr>
          <p:nvPr>
            <p:ph type="title"/>
          </p:nvPr>
        </p:nvSpPr>
        <p:spPr>
          <a:xfrm>
            <a:off x="1162212" y="365125"/>
            <a:ext cx="9213180" cy="1325563"/>
          </a:xfrm>
        </p:spPr>
        <p:txBody>
          <a:bodyPr>
            <a:normAutofit/>
          </a:bodyPr>
          <a:lstStyle/>
          <a:p>
            <a:r>
              <a:rPr lang="en-GB" b="1" i="0" dirty="0">
                <a:solidFill>
                  <a:schemeClr val="accent6">
                    <a:lumMod val="75000"/>
                  </a:schemeClr>
                </a:solidFill>
                <a:effectLst/>
                <a:latin typeface="DM Sans" pitchFamily="2" charset="0"/>
              </a:rPr>
              <a:t>Rethinking Assignments</a:t>
            </a:r>
            <a:endParaRPr lang="en-GB" dirty="0">
              <a:solidFill>
                <a:schemeClr val="accent6">
                  <a:lumMod val="75000"/>
                </a:schemeClr>
              </a:solidFill>
            </a:endParaRPr>
          </a:p>
        </p:txBody>
      </p:sp>
      <p:sp>
        <p:nvSpPr>
          <p:cNvPr id="4" name="Date Placeholder 3">
            <a:extLst>
              <a:ext uri="{FF2B5EF4-FFF2-40B4-BE49-F238E27FC236}">
                <a16:creationId xmlns:a16="http://schemas.microsoft.com/office/drawing/2014/main" id="{00C4B10A-56AA-785A-D02D-4944AEEC48D1}"/>
              </a:ext>
            </a:extLst>
          </p:cNvPr>
          <p:cNvSpPr>
            <a:spLocks noGrp="1"/>
          </p:cNvSpPr>
          <p:nvPr>
            <p:ph type="dt" sz="half" idx="10"/>
          </p:nvPr>
        </p:nvSpPr>
        <p:spPr/>
        <p:txBody>
          <a:bodyPr/>
          <a:lstStyle/>
          <a:p>
            <a:pPr rtl="0"/>
            <a:r>
              <a:rPr lang="en-US" noProof="0"/>
              <a:t>Wednesday 13th September</a:t>
            </a:r>
            <a:endParaRPr lang="en-GB" noProof="0" dirty="0"/>
          </a:p>
        </p:txBody>
      </p:sp>
      <p:sp>
        <p:nvSpPr>
          <p:cNvPr id="2" name="Footer Placeholder 1">
            <a:extLst>
              <a:ext uri="{FF2B5EF4-FFF2-40B4-BE49-F238E27FC236}">
                <a16:creationId xmlns:a16="http://schemas.microsoft.com/office/drawing/2014/main" id="{3230F85C-5F36-53BE-C47E-2FF3C7FFB709}"/>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473A3F9C-F900-78E3-0D75-C19617DD00BF}"/>
              </a:ext>
            </a:extLst>
          </p:cNvPr>
          <p:cNvSpPr>
            <a:spLocks noGrp="1"/>
          </p:cNvSpPr>
          <p:nvPr>
            <p:ph type="sldNum" sz="quarter" idx="12"/>
          </p:nvPr>
        </p:nvSpPr>
        <p:spPr/>
        <p:txBody>
          <a:bodyPr/>
          <a:lstStyle/>
          <a:p>
            <a:pPr rtl="0"/>
            <a:fld id="{9FF96B15-8338-45D5-A943-561235072D66}" type="slidenum">
              <a:rPr lang="en-GB" noProof="0" smtClean="0"/>
              <a:t>66</a:t>
            </a:fld>
            <a:endParaRPr lang="en-GB" noProof="0" dirty="0"/>
          </a:p>
        </p:txBody>
      </p:sp>
      <p:sp>
        <p:nvSpPr>
          <p:cNvPr id="5" name="TextBox 4">
            <a:extLst>
              <a:ext uri="{FF2B5EF4-FFF2-40B4-BE49-F238E27FC236}">
                <a16:creationId xmlns:a16="http://schemas.microsoft.com/office/drawing/2014/main" id="{282A3D82-09C1-4BDA-13F6-2DB1375FEE3F}"/>
              </a:ext>
            </a:extLst>
          </p:cNvPr>
          <p:cNvSpPr txBox="1"/>
          <p:nvPr/>
        </p:nvSpPr>
        <p:spPr>
          <a:xfrm>
            <a:off x="1394104" y="2216587"/>
            <a:ext cx="10137375" cy="3570208"/>
          </a:xfrm>
          <a:prstGeom prst="rect">
            <a:avLst/>
          </a:prstGeom>
          <a:noFill/>
        </p:spPr>
        <p:txBody>
          <a:bodyPr wrap="square">
            <a:spAutoFit/>
          </a:bodyPr>
          <a:lstStyle/>
          <a:p>
            <a:pPr marL="628650" indent="-628650"/>
            <a:r>
              <a:rPr lang="en-GB" sz="3200" dirty="0">
                <a:solidFill>
                  <a:schemeClr val="accent6">
                    <a:lumMod val="50000"/>
                  </a:schemeClr>
                </a:solidFill>
                <a:latin typeface="Merriweather Sans" pitchFamily="2" charset="0"/>
              </a:rPr>
              <a:t> 4.  Keep in mind current limitations of detection software</a:t>
            </a:r>
          </a:p>
          <a:p>
            <a:pPr marL="285750" indent="-285750" algn="l">
              <a:buFont typeface="Wingdings" panose="05000000000000000000" pitchFamily="2" charset="2"/>
              <a:buChar char="Ø"/>
            </a:pPr>
            <a:endParaRPr lang="en-GB" b="1" i="0" dirty="0">
              <a:solidFill>
                <a:srgbClr val="696B7E"/>
              </a:solidFill>
              <a:effectLst/>
              <a:latin typeface="Merriweather Sans" pitchFamily="2" charset="0"/>
            </a:endParaRPr>
          </a:p>
          <a:p>
            <a:r>
              <a:rPr lang="en-GB" sz="2400" dirty="0"/>
              <a:t>There are lots of efforts to develop effective means of detecting AI-written prose, but at present it is not clear how effective any will be. Nevertheless, you can try </a:t>
            </a:r>
            <a:r>
              <a:rPr lang="en-GB" sz="2400" b="1" dirty="0"/>
              <a:t>running student work through the plagiarism-detection tool</a:t>
            </a:r>
            <a:r>
              <a:rPr lang="en-GB" sz="2400" dirty="0"/>
              <a:t> in Canvas, </a:t>
            </a:r>
            <a:r>
              <a:rPr lang="en-GB" sz="2400" dirty="0">
                <a:hlinkClick r:id="rId2">
                  <a:extLst>
                    <a:ext uri="{A12FA001-AC4F-418D-AE19-62706E023703}">
                      <ahyp:hlinkClr xmlns:ahyp="http://schemas.microsoft.com/office/drawing/2018/hyperlinkcolor" val="tx"/>
                    </a:ext>
                  </a:extLst>
                </a:hlinkClick>
              </a:rPr>
              <a:t>Turnitin</a:t>
            </a:r>
            <a:r>
              <a:rPr lang="en-GB" sz="2400" dirty="0"/>
              <a:t>. According to </a:t>
            </a:r>
            <a:r>
              <a:rPr lang="en-GB" sz="2400" dirty="0">
                <a:hlinkClick r:id="rId3">
                  <a:extLst>
                    <a:ext uri="{A12FA001-AC4F-418D-AE19-62706E023703}">
                      <ahyp:hlinkClr xmlns:ahyp="http://schemas.microsoft.com/office/drawing/2018/hyperlinkcolor" val="tx"/>
                    </a:ext>
                  </a:extLst>
                </a:hlinkClick>
              </a:rPr>
              <a:t>Turnitin’s blog</a:t>
            </a:r>
            <a:r>
              <a:rPr lang="en-GB" sz="2400" dirty="0"/>
              <a:t>, Turnitin can currently “detect some forms of AI-assisted writing” and they plan to roll out additional features to improve detection in the coming year.</a:t>
            </a:r>
          </a:p>
        </p:txBody>
      </p:sp>
    </p:spTree>
    <p:extLst>
      <p:ext uri="{BB962C8B-B14F-4D97-AF65-F5344CB8AC3E}">
        <p14:creationId xmlns:p14="http://schemas.microsoft.com/office/powerpoint/2010/main" val="16667570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F7C33E9-9224-2543-43F3-0870B5528E24}"/>
              </a:ext>
            </a:extLst>
          </p:cNvPr>
          <p:cNvSpPr>
            <a:spLocks noGrp="1"/>
          </p:cNvSpPr>
          <p:nvPr>
            <p:ph type="title"/>
          </p:nvPr>
        </p:nvSpPr>
        <p:spPr/>
        <p:txBody>
          <a:bodyPr>
            <a:normAutofit/>
          </a:bodyPr>
          <a:lstStyle/>
          <a:p>
            <a:r>
              <a:rPr lang="en-GB" b="1" i="0" dirty="0">
                <a:solidFill>
                  <a:schemeClr val="accent6">
                    <a:lumMod val="75000"/>
                  </a:schemeClr>
                </a:solidFill>
                <a:effectLst/>
                <a:latin typeface="DM Sans" pitchFamily="2" charset="0"/>
              </a:rPr>
              <a:t>Rethinking Assignments</a:t>
            </a:r>
            <a:endParaRPr lang="en-GB" dirty="0">
              <a:solidFill>
                <a:schemeClr val="accent6">
                  <a:lumMod val="75000"/>
                </a:schemeClr>
              </a:solidFill>
            </a:endParaRPr>
          </a:p>
        </p:txBody>
      </p:sp>
      <p:sp>
        <p:nvSpPr>
          <p:cNvPr id="4" name="Date Placeholder 3">
            <a:extLst>
              <a:ext uri="{FF2B5EF4-FFF2-40B4-BE49-F238E27FC236}">
                <a16:creationId xmlns:a16="http://schemas.microsoft.com/office/drawing/2014/main" id="{27FF364B-5F01-251C-CF99-10C02E38608E}"/>
              </a:ext>
            </a:extLst>
          </p:cNvPr>
          <p:cNvSpPr>
            <a:spLocks noGrp="1"/>
          </p:cNvSpPr>
          <p:nvPr>
            <p:ph type="dt" sz="half" idx="10"/>
          </p:nvPr>
        </p:nvSpPr>
        <p:spPr/>
        <p:txBody>
          <a:bodyPr/>
          <a:lstStyle/>
          <a:p>
            <a:pPr rtl="0"/>
            <a:r>
              <a:rPr lang="en-US" noProof="0"/>
              <a:t>Wednesday 13th September</a:t>
            </a:r>
            <a:endParaRPr lang="en-GB" noProof="0" dirty="0"/>
          </a:p>
        </p:txBody>
      </p:sp>
      <p:sp>
        <p:nvSpPr>
          <p:cNvPr id="2" name="Footer Placeholder 1">
            <a:extLst>
              <a:ext uri="{FF2B5EF4-FFF2-40B4-BE49-F238E27FC236}">
                <a16:creationId xmlns:a16="http://schemas.microsoft.com/office/drawing/2014/main" id="{CB4C6B53-001F-7910-AA6E-2AACD6D2E4AE}"/>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519AB348-5A9A-4134-403E-68256A802ABA}"/>
              </a:ext>
            </a:extLst>
          </p:cNvPr>
          <p:cNvSpPr>
            <a:spLocks noGrp="1"/>
          </p:cNvSpPr>
          <p:nvPr>
            <p:ph type="sldNum" sz="quarter" idx="12"/>
          </p:nvPr>
        </p:nvSpPr>
        <p:spPr/>
        <p:txBody>
          <a:bodyPr/>
          <a:lstStyle/>
          <a:p>
            <a:pPr rtl="0"/>
            <a:fld id="{9FF96B15-8338-45D5-A943-561235072D66}" type="slidenum">
              <a:rPr lang="en-GB" noProof="0" smtClean="0"/>
              <a:t>67</a:t>
            </a:fld>
            <a:endParaRPr lang="en-GB" noProof="0" dirty="0"/>
          </a:p>
        </p:txBody>
      </p:sp>
      <p:sp>
        <p:nvSpPr>
          <p:cNvPr id="5" name="TextBox 4">
            <a:extLst>
              <a:ext uri="{FF2B5EF4-FFF2-40B4-BE49-F238E27FC236}">
                <a16:creationId xmlns:a16="http://schemas.microsoft.com/office/drawing/2014/main" id="{A3FF4D64-7BE1-F287-4828-DF9DEEB1F0A5}"/>
              </a:ext>
            </a:extLst>
          </p:cNvPr>
          <p:cNvSpPr txBox="1"/>
          <p:nvPr/>
        </p:nvSpPr>
        <p:spPr>
          <a:xfrm>
            <a:off x="1353312" y="2346396"/>
            <a:ext cx="10258279" cy="1077218"/>
          </a:xfrm>
          <a:prstGeom prst="rect">
            <a:avLst/>
          </a:prstGeom>
          <a:noFill/>
        </p:spPr>
        <p:txBody>
          <a:bodyPr wrap="square">
            <a:spAutoFit/>
          </a:bodyPr>
          <a:lstStyle/>
          <a:p>
            <a:pPr marL="542925" indent="-542925"/>
            <a:r>
              <a:rPr lang="en-GB" sz="3200" dirty="0">
                <a:solidFill>
                  <a:schemeClr val="accent6">
                    <a:lumMod val="50000"/>
                  </a:schemeClr>
                </a:solidFill>
                <a:latin typeface="Merriweather Sans" pitchFamily="2" charset="0"/>
                <a:hlinkClick r:id="rId2">
                  <a:extLst>
                    <a:ext uri="{A12FA001-AC4F-418D-AE19-62706E023703}">
                      <ahyp:hlinkClr xmlns:ahyp="http://schemas.microsoft.com/office/drawing/2018/hyperlinkcolor" val="tx"/>
                    </a:ext>
                  </a:extLst>
                </a:hlinkClick>
              </a:rPr>
              <a:t>5.  Tweak or rethink assignments taking ChatGPT’s current limitations into account.</a:t>
            </a:r>
            <a:endParaRPr lang="en-GB" sz="3200" dirty="0">
              <a:solidFill>
                <a:schemeClr val="accent6">
                  <a:lumMod val="50000"/>
                </a:schemeClr>
              </a:solidFill>
              <a:latin typeface="Merriweather Sans" pitchFamily="2" charset="0"/>
            </a:endParaRPr>
          </a:p>
        </p:txBody>
      </p:sp>
      <p:sp>
        <p:nvSpPr>
          <p:cNvPr id="9" name="TextBox 8">
            <a:extLst>
              <a:ext uri="{FF2B5EF4-FFF2-40B4-BE49-F238E27FC236}">
                <a16:creationId xmlns:a16="http://schemas.microsoft.com/office/drawing/2014/main" id="{DD3AD792-D48F-5E86-05CD-4FE53F9DC1F0}"/>
              </a:ext>
            </a:extLst>
          </p:cNvPr>
          <p:cNvSpPr txBox="1"/>
          <p:nvPr/>
        </p:nvSpPr>
        <p:spPr>
          <a:xfrm>
            <a:off x="1767839" y="3440666"/>
            <a:ext cx="9843751" cy="2308324"/>
          </a:xfrm>
          <a:prstGeom prst="rect">
            <a:avLst/>
          </a:prstGeom>
          <a:noFill/>
        </p:spPr>
        <p:txBody>
          <a:bodyPr wrap="square">
            <a:spAutoFit/>
          </a:bodyPr>
          <a:lstStyle/>
          <a:p>
            <a:pPr marL="457200" indent="-457200">
              <a:buFont typeface="Arial" panose="020B0604020202020204" pitchFamily="34" charset="0"/>
              <a:buChar char="•"/>
            </a:pPr>
            <a:r>
              <a:rPr lang="en-GB" sz="2400" dirty="0"/>
              <a:t>Cite their sources, even in informal work. If prompted for sources, ChatGPT has been known to make-up sources that do not exist.</a:t>
            </a:r>
          </a:p>
          <a:p>
            <a:pPr marL="457200" indent="-457200">
              <a:buFont typeface="Arial" panose="020B0604020202020204" pitchFamily="34" charset="0"/>
              <a:buChar char="•"/>
            </a:pPr>
            <a:r>
              <a:rPr lang="en-GB" sz="2400" dirty="0"/>
              <a:t>Incorporate or engage with ideas from particular sources or </a:t>
            </a:r>
            <a:r>
              <a:rPr lang="en-GB" sz="2400" b="1" dirty="0"/>
              <a:t>discussions from class</a:t>
            </a:r>
            <a:r>
              <a:rPr lang="en-GB" sz="2400" dirty="0"/>
              <a:t>. In particular, articles, media, and other content that requires a login or subscription will likely not be accessible to ChatGPT.</a:t>
            </a:r>
          </a:p>
          <a:p>
            <a:pPr marL="457200" indent="-457200">
              <a:buFont typeface="Arial" panose="020B0604020202020204" pitchFamily="34" charset="0"/>
              <a:buChar char="•"/>
            </a:pPr>
            <a:r>
              <a:rPr lang="en-GB" sz="2400" dirty="0"/>
              <a:t>Respond to visual materials. </a:t>
            </a:r>
            <a:r>
              <a:rPr lang="en-GB" sz="2400" b="1" dirty="0"/>
              <a:t>ChatGPT cannot yet interpret images</a:t>
            </a:r>
            <a:r>
              <a:rPr lang="en-GB" sz="2400" dirty="0"/>
              <a:t>.</a:t>
            </a:r>
            <a:endParaRPr lang="en-GB" sz="1600" dirty="0"/>
          </a:p>
        </p:txBody>
      </p:sp>
    </p:spTree>
    <p:extLst>
      <p:ext uri="{BB962C8B-B14F-4D97-AF65-F5344CB8AC3E}">
        <p14:creationId xmlns:p14="http://schemas.microsoft.com/office/powerpoint/2010/main" val="443966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F7C33E9-9224-2543-43F3-0870B5528E24}"/>
              </a:ext>
            </a:extLst>
          </p:cNvPr>
          <p:cNvSpPr>
            <a:spLocks noGrp="1"/>
          </p:cNvSpPr>
          <p:nvPr>
            <p:ph type="title"/>
          </p:nvPr>
        </p:nvSpPr>
        <p:spPr>
          <a:xfrm>
            <a:off x="1162212" y="355119"/>
            <a:ext cx="8070432" cy="1325563"/>
          </a:xfrm>
        </p:spPr>
        <p:txBody>
          <a:bodyPr>
            <a:normAutofit/>
          </a:bodyPr>
          <a:lstStyle/>
          <a:p>
            <a:r>
              <a:rPr lang="en-GB" b="1" i="0" dirty="0">
                <a:solidFill>
                  <a:schemeClr val="accent6">
                    <a:lumMod val="75000"/>
                  </a:schemeClr>
                </a:solidFill>
                <a:effectLst/>
                <a:latin typeface="DM Sans" pitchFamily="2" charset="0"/>
              </a:rPr>
              <a:t>Rethinking Assignments</a:t>
            </a:r>
            <a:endParaRPr lang="en-GB" dirty="0">
              <a:solidFill>
                <a:schemeClr val="accent6">
                  <a:lumMod val="75000"/>
                </a:schemeClr>
              </a:solidFill>
            </a:endParaRPr>
          </a:p>
        </p:txBody>
      </p:sp>
      <p:sp>
        <p:nvSpPr>
          <p:cNvPr id="4" name="Date Placeholder 3">
            <a:extLst>
              <a:ext uri="{FF2B5EF4-FFF2-40B4-BE49-F238E27FC236}">
                <a16:creationId xmlns:a16="http://schemas.microsoft.com/office/drawing/2014/main" id="{FE2C0367-38A0-9B9C-3340-1A409429FEEC}"/>
              </a:ext>
            </a:extLst>
          </p:cNvPr>
          <p:cNvSpPr>
            <a:spLocks noGrp="1"/>
          </p:cNvSpPr>
          <p:nvPr>
            <p:ph type="dt" sz="half" idx="10"/>
          </p:nvPr>
        </p:nvSpPr>
        <p:spPr/>
        <p:txBody>
          <a:bodyPr/>
          <a:lstStyle/>
          <a:p>
            <a:pPr rtl="0"/>
            <a:r>
              <a:rPr lang="en-US" noProof="0"/>
              <a:t>Wednesday 13th September</a:t>
            </a:r>
            <a:endParaRPr lang="en-GB" noProof="0" dirty="0"/>
          </a:p>
        </p:txBody>
      </p:sp>
      <p:sp>
        <p:nvSpPr>
          <p:cNvPr id="2" name="Footer Placeholder 1">
            <a:extLst>
              <a:ext uri="{FF2B5EF4-FFF2-40B4-BE49-F238E27FC236}">
                <a16:creationId xmlns:a16="http://schemas.microsoft.com/office/drawing/2014/main" id="{CB4C6B53-001F-7910-AA6E-2AACD6D2E4AE}"/>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519AB348-5A9A-4134-403E-68256A802ABA}"/>
              </a:ext>
            </a:extLst>
          </p:cNvPr>
          <p:cNvSpPr>
            <a:spLocks noGrp="1"/>
          </p:cNvSpPr>
          <p:nvPr>
            <p:ph type="sldNum" sz="quarter" idx="12"/>
          </p:nvPr>
        </p:nvSpPr>
        <p:spPr/>
        <p:txBody>
          <a:bodyPr/>
          <a:lstStyle/>
          <a:p>
            <a:pPr rtl="0"/>
            <a:fld id="{9FF96B15-8338-45D5-A943-561235072D66}" type="slidenum">
              <a:rPr lang="en-GB" noProof="0" smtClean="0"/>
              <a:t>68</a:t>
            </a:fld>
            <a:endParaRPr lang="en-GB" noProof="0" dirty="0"/>
          </a:p>
        </p:txBody>
      </p:sp>
      <p:sp>
        <p:nvSpPr>
          <p:cNvPr id="5" name="TextBox 4">
            <a:extLst>
              <a:ext uri="{FF2B5EF4-FFF2-40B4-BE49-F238E27FC236}">
                <a16:creationId xmlns:a16="http://schemas.microsoft.com/office/drawing/2014/main" id="{A3FF4D64-7BE1-F287-4828-DF9DEEB1F0A5}"/>
              </a:ext>
            </a:extLst>
          </p:cNvPr>
          <p:cNvSpPr txBox="1"/>
          <p:nvPr/>
        </p:nvSpPr>
        <p:spPr>
          <a:xfrm>
            <a:off x="1548384" y="2346396"/>
            <a:ext cx="10063207" cy="1077218"/>
          </a:xfrm>
          <a:prstGeom prst="rect">
            <a:avLst/>
          </a:prstGeom>
          <a:noFill/>
        </p:spPr>
        <p:txBody>
          <a:bodyPr wrap="square">
            <a:spAutoFit/>
          </a:bodyPr>
          <a:lstStyle/>
          <a:p>
            <a:pPr marL="542925" indent="-542925"/>
            <a:r>
              <a:rPr lang="en-GB" sz="3200" dirty="0">
                <a:solidFill>
                  <a:schemeClr val="accent6">
                    <a:lumMod val="50000"/>
                  </a:schemeClr>
                </a:solidFill>
                <a:latin typeface="Merriweather Sans" pitchFamily="2" charset="0"/>
              </a:rPr>
              <a:t>6.  Consider designing assignments that make students’ thinking</a:t>
            </a:r>
          </a:p>
        </p:txBody>
      </p:sp>
      <p:sp>
        <p:nvSpPr>
          <p:cNvPr id="9" name="TextBox 8">
            <a:extLst>
              <a:ext uri="{FF2B5EF4-FFF2-40B4-BE49-F238E27FC236}">
                <a16:creationId xmlns:a16="http://schemas.microsoft.com/office/drawing/2014/main" id="{DD3AD792-D48F-5E86-05CD-4FE53F9DC1F0}"/>
              </a:ext>
            </a:extLst>
          </p:cNvPr>
          <p:cNvSpPr txBox="1"/>
          <p:nvPr/>
        </p:nvSpPr>
        <p:spPr>
          <a:xfrm>
            <a:off x="1643614" y="3679891"/>
            <a:ext cx="10063207" cy="1938992"/>
          </a:xfrm>
          <a:prstGeom prst="rect">
            <a:avLst/>
          </a:prstGeom>
          <a:noFill/>
        </p:spPr>
        <p:txBody>
          <a:bodyPr wrap="square">
            <a:spAutoFit/>
          </a:bodyPr>
          <a:lstStyle/>
          <a:p>
            <a:pPr marL="457200" indent="-457200">
              <a:buFont typeface="Arial" panose="020B0604020202020204" pitchFamily="34" charset="0"/>
              <a:buChar char="•"/>
            </a:pPr>
            <a:r>
              <a:rPr lang="en-GB" sz="2400" b="1" dirty="0"/>
              <a:t>Submit notes </a:t>
            </a:r>
            <a:r>
              <a:rPr lang="en-GB" sz="2400" dirty="0"/>
              <a:t>they took on sources to prepare their papers</a:t>
            </a:r>
          </a:p>
          <a:p>
            <a:pPr marL="457200" indent="-457200">
              <a:buFont typeface="Arial" panose="020B0604020202020204" pitchFamily="34" charset="0"/>
              <a:buChar char="•"/>
            </a:pPr>
            <a:endParaRPr lang="en-GB" sz="2400" dirty="0"/>
          </a:p>
          <a:p>
            <a:pPr marL="457200" indent="-457200">
              <a:buFont typeface="Arial" panose="020B0604020202020204" pitchFamily="34" charset="0"/>
              <a:buChar char="•"/>
            </a:pPr>
            <a:r>
              <a:rPr lang="en-GB" sz="2400" b="1" dirty="0"/>
              <a:t>Write briefly about a source</a:t>
            </a:r>
            <a:r>
              <a:rPr lang="en-GB" sz="2400" dirty="0"/>
              <a:t> they decided not to use and why they did not.</a:t>
            </a:r>
          </a:p>
          <a:p>
            <a:pPr marL="457200" indent="-457200">
              <a:buFont typeface="Arial" panose="020B0604020202020204" pitchFamily="34" charset="0"/>
              <a:buChar char="•"/>
            </a:pPr>
            <a:endParaRPr lang="en-GB" sz="2400" dirty="0"/>
          </a:p>
          <a:p>
            <a:pPr marL="457200" indent="-457200">
              <a:buFont typeface="Arial" panose="020B0604020202020204" pitchFamily="34" charset="0"/>
              <a:buChar char="•"/>
            </a:pPr>
            <a:r>
              <a:rPr lang="en-US" altLang="zh-CN" sz="2400" b="1" dirty="0"/>
              <a:t>Do presentation</a:t>
            </a:r>
            <a:r>
              <a:rPr lang="en-US" altLang="zh-CN" sz="2400" dirty="0"/>
              <a:t> explain the rationality of their approaches or solutions</a:t>
            </a:r>
            <a:endParaRPr lang="en-GB" sz="2400" dirty="0"/>
          </a:p>
        </p:txBody>
      </p:sp>
    </p:spTree>
    <p:extLst>
      <p:ext uri="{BB962C8B-B14F-4D97-AF65-F5344CB8AC3E}">
        <p14:creationId xmlns:p14="http://schemas.microsoft.com/office/powerpoint/2010/main" val="29498321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F7C33E9-9224-2543-43F3-0870B5528E24}"/>
              </a:ext>
            </a:extLst>
          </p:cNvPr>
          <p:cNvSpPr>
            <a:spLocks noGrp="1"/>
          </p:cNvSpPr>
          <p:nvPr>
            <p:ph type="title"/>
          </p:nvPr>
        </p:nvSpPr>
        <p:spPr/>
        <p:txBody>
          <a:bodyPr>
            <a:normAutofit/>
          </a:bodyPr>
          <a:lstStyle/>
          <a:p>
            <a:r>
              <a:rPr lang="en-GB" b="1" i="0" dirty="0">
                <a:solidFill>
                  <a:schemeClr val="accent6">
                    <a:lumMod val="75000"/>
                  </a:schemeClr>
                </a:solidFill>
                <a:effectLst/>
                <a:latin typeface="DM Sans" pitchFamily="2" charset="0"/>
              </a:rPr>
              <a:t>Rethinking Assignments</a:t>
            </a:r>
            <a:endParaRPr lang="en-GB" dirty="0">
              <a:solidFill>
                <a:schemeClr val="accent6">
                  <a:lumMod val="75000"/>
                </a:schemeClr>
              </a:solidFill>
            </a:endParaRPr>
          </a:p>
        </p:txBody>
      </p:sp>
      <p:sp>
        <p:nvSpPr>
          <p:cNvPr id="4" name="Date Placeholder 3">
            <a:extLst>
              <a:ext uri="{FF2B5EF4-FFF2-40B4-BE49-F238E27FC236}">
                <a16:creationId xmlns:a16="http://schemas.microsoft.com/office/drawing/2014/main" id="{390D6C09-0A38-DF32-F459-2E79E437D337}"/>
              </a:ext>
            </a:extLst>
          </p:cNvPr>
          <p:cNvSpPr>
            <a:spLocks noGrp="1"/>
          </p:cNvSpPr>
          <p:nvPr>
            <p:ph type="dt" sz="half" idx="10"/>
          </p:nvPr>
        </p:nvSpPr>
        <p:spPr/>
        <p:txBody>
          <a:bodyPr/>
          <a:lstStyle/>
          <a:p>
            <a:pPr rtl="0"/>
            <a:r>
              <a:rPr lang="en-US" noProof="0"/>
              <a:t>Wednesday 13th September</a:t>
            </a:r>
            <a:endParaRPr lang="en-GB" noProof="0" dirty="0"/>
          </a:p>
        </p:txBody>
      </p:sp>
      <p:sp>
        <p:nvSpPr>
          <p:cNvPr id="2" name="Footer Placeholder 1">
            <a:extLst>
              <a:ext uri="{FF2B5EF4-FFF2-40B4-BE49-F238E27FC236}">
                <a16:creationId xmlns:a16="http://schemas.microsoft.com/office/drawing/2014/main" id="{CB4C6B53-001F-7910-AA6E-2AACD6D2E4AE}"/>
              </a:ext>
            </a:extLst>
          </p:cNvPr>
          <p:cNvSpPr>
            <a:spLocks noGrp="1"/>
          </p:cNvSpPr>
          <p:nvPr>
            <p:ph type="ftr" sz="quarter" idx="11"/>
          </p:nvPr>
        </p:nvSpPr>
        <p:spPr>
          <a:xfrm>
            <a:off x="1162212" y="79143"/>
            <a:ext cx="6602931" cy="365125"/>
          </a:xfrm>
        </p:spPr>
        <p:txBody>
          <a:bodyPr/>
          <a:lstStyle/>
          <a:p>
            <a:pPr rtl="0"/>
            <a:r>
              <a:rPr lang="en-GB" altLang="zh-CN" noProof="0"/>
              <a:t>BEDS Learning and Teaching Excellence Conference 2023</a:t>
            </a:r>
            <a:endParaRPr lang="en-GB" noProof="0" dirty="0"/>
          </a:p>
        </p:txBody>
      </p:sp>
      <p:sp>
        <p:nvSpPr>
          <p:cNvPr id="3" name="Slide Number Placeholder 2">
            <a:extLst>
              <a:ext uri="{FF2B5EF4-FFF2-40B4-BE49-F238E27FC236}">
                <a16:creationId xmlns:a16="http://schemas.microsoft.com/office/drawing/2014/main" id="{519AB348-5A9A-4134-403E-68256A802ABA}"/>
              </a:ext>
            </a:extLst>
          </p:cNvPr>
          <p:cNvSpPr>
            <a:spLocks noGrp="1"/>
          </p:cNvSpPr>
          <p:nvPr>
            <p:ph type="sldNum" sz="quarter" idx="12"/>
          </p:nvPr>
        </p:nvSpPr>
        <p:spPr/>
        <p:txBody>
          <a:bodyPr/>
          <a:lstStyle/>
          <a:p>
            <a:pPr rtl="0"/>
            <a:fld id="{9FF96B15-8338-45D5-A943-561235072D66}" type="slidenum">
              <a:rPr lang="en-GB" noProof="0" smtClean="0"/>
              <a:t>69</a:t>
            </a:fld>
            <a:endParaRPr lang="en-GB" noProof="0" dirty="0"/>
          </a:p>
        </p:txBody>
      </p:sp>
      <p:sp>
        <p:nvSpPr>
          <p:cNvPr id="5" name="TextBox 4">
            <a:extLst>
              <a:ext uri="{FF2B5EF4-FFF2-40B4-BE49-F238E27FC236}">
                <a16:creationId xmlns:a16="http://schemas.microsoft.com/office/drawing/2014/main" id="{A3FF4D64-7BE1-F287-4828-DF9DEEB1F0A5}"/>
              </a:ext>
            </a:extLst>
          </p:cNvPr>
          <p:cNvSpPr txBox="1"/>
          <p:nvPr/>
        </p:nvSpPr>
        <p:spPr>
          <a:xfrm>
            <a:off x="1406297" y="2121961"/>
            <a:ext cx="11083233" cy="584775"/>
          </a:xfrm>
          <a:prstGeom prst="rect">
            <a:avLst/>
          </a:prstGeom>
          <a:noFill/>
        </p:spPr>
        <p:txBody>
          <a:bodyPr wrap="square">
            <a:spAutoFit/>
          </a:bodyPr>
          <a:lstStyle/>
          <a:p>
            <a:pPr marL="542925" indent="-542925"/>
            <a:r>
              <a:rPr lang="en-GB" sz="3200" dirty="0">
                <a:solidFill>
                  <a:schemeClr val="accent6">
                    <a:lumMod val="50000"/>
                  </a:schemeClr>
                </a:solidFill>
                <a:latin typeface="Merriweather Sans" pitchFamily="2" charset="0"/>
              </a:rPr>
              <a:t>7.  Make their process of doing the work more visible. </a:t>
            </a:r>
          </a:p>
        </p:txBody>
      </p:sp>
      <p:sp>
        <p:nvSpPr>
          <p:cNvPr id="9" name="TextBox 8">
            <a:extLst>
              <a:ext uri="{FF2B5EF4-FFF2-40B4-BE49-F238E27FC236}">
                <a16:creationId xmlns:a16="http://schemas.microsoft.com/office/drawing/2014/main" id="{DD3AD792-D48F-5E86-05CD-4FE53F9DC1F0}"/>
              </a:ext>
            </a:extLst>
          </p:cNvPr>
          <p:cNvSpPr txBox="1"/>
          <p:nvPr/>
        </p:nvSpPr>
        <p:spPr>
          <a:xfrm>
            <a:off x="1406296" y="3138010"/>
            <a:ext cx="10300525" cy="3046988"/>
          </a:xfrm>
          <a:prstGeom prst="rect">
            <a:avLst/>
          </a:prstGeom>
          <a:noFill/>
        </p:spPr>
        <p:txBody>
          <a:bodyPr wrap="square">
            <a:spAutoFit/>
          </a:bodyPr>
          <a:lstStyle/>
          <a:p>
            <a:pPr marL="457200" indent="-457200">
              <a:buFont typeface="Arial" panose="020B0604020202020204" pitchFamily="34" charset="0"/>
              <a:buChar char="•"/>
            </a:pPr>
            <a:r>
              <a:rPr lang="en-GB" sz="2400" b="1" dirty="0"/>
              <a:t>Submit components </a:t>
            </a:r>
            <a:r>
              <a:rPr lang="en-GB" sz="2400" dirty="0"/>
              <a:t>of assignments in steps prior to the final deadline, so the development of their ideas or work over time can be seen. </a:t>
            </a:r>
          </a:p>
          <a:p>
            <a:pPr marL="457200" indent="-457200">
              <a:buFont typeface="Arial" panose="020B0604020202020204" pitchFamily="34" charset="0"/>
              <a:buChar char="•"/>
            </a:pPr>
            <a:r>
              <a:rPr lang="en-GB" sz="2400" b="1" dirty="0"/>
              <a:t>Submitting an outline</a:t>
            </a:r>
            <a:r>
              <a:rPr lang="en-GB" sz="2400" dirty="0"/>
              <a:t>, a list of sources, an explanation of their approach, or a first draft before the final product. </a:t>
            </a:r>
          </a:p>
          <a:p>
            <a:pPr marL="457200" indent="-457200">
              <a:buFont typeface="Arial" panose="020B0604020202020204" pitchFamily="34" charset="0"/>
              <a:buChar char="•"/>
            </a:pPr>
            <a:endParaRPr lang="en-GB" sz="2400" dirty="0"/>
          </a:p>
          <a:p>
            <a:pPr marL="457200" indent="-457200">
              <a:buFont typeface="Arial" panose="020B0604020202020204" pitchFamily="34" charset="0"/>
              <a:buChar char="•"/>
            </a:pPr>
            <a:r>
              <a:rPr lang="en-GB" sz="2400" b="1" dirty="0"/>
              <a:t>Asking the differences </a:t>
            </a:r>
            <a:r>
              <a:rPr lang="en-GB" sz="2400" dirty="0"/>
              <a:t>between your report and the report suggested by ChatGPT.</a:t>
            </a:r>
          </a:p>
          <a:p>
            <a:endParaRPr lang="en-GB" sz="2400" dirty="0"/>
          </a:p>
        </p:txBody>
      </p:sp>
    </p:spTree>
    <p:extLst>
      <p:ext uri="{BB962C8B-B14F-4D97-AF65-F5344CB8AC3E}">
        <p14:creationId xmlns:p14="http://schemas.microsoft.com/office/powerpoint/2010/main" val="4100755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30EE-C271-1E4E-9FAB-940A32EAE72D}"/>
              </a:ext>
            </a:extLst>
          </p:cNvPr>
          <p:cNvSpPr>
            <a:spLocks noGrp="1"/>
          </p:cNvSpPr>
          <p:nvPr>
            <p:ph type="title"/>
          </p:nvPr>
        </p:nvSpPr>
        <p:spPr/>
        <p:txBody>
          <a:bodyPr/>
          <a:lstStyle/>
          <a:p>
            <a:r>
              <a:rPr lang="en-US" altLang="zh-CN" dirty="0"/>
              <a:t>Questions</a:t>
            </a:r>
            <a:endParaRPr lang="en-GB" dirty="0"/>
          </a:p>
        </p:txBody>
      </p:sp>
      <p:sp>
        <p:nvSpPr>
          <p:cNvPr id="3" name="Content Placeholder 2">
            <a:extLst>
              <a:ext uri="{FF2B5EF4-FFF2-40B4-BE49-F238E27FC236}">
                <a16:creationId xmlns:a16="http://schemas.microsoft.com/office/drawing/2014/main" id="{364D168A-6859-A212-4566-2D18BE258068}"/>
              </a:ext>
            </a:extLst>
          </p:cNvPr>
          <p:cNvSpPr>
            <a:spLocks noGrp="1"/>
          </p:cNvSpPr>
          <p:nvPr>
            <p:ph idx="1"/>
          </p:nvPr>
        </p:nvSpPr>
        <p:spPr>
          <a:xfrm>
            <a:off x="2140856" y="2869689"/>
            <a:ext cx="7910287" cy="2351315"/>
          </a:xfrm>
        </p:spPr>
        <p:txBody>
          <a:bodyPr/>
          <a:lstStyle/>
          <a:p>
            <a:r>
              <a:rPr lang="en-GB" dirty="0"/>
              <a:t>How long does it take to produce?</a:t>
            </a:r>
          </a:p>
          <a:p>
            <a:r>
              <a:rPr lang="en-GB" dirty="0"/>
              <a:t>How many people participant?</a:t>
            </a:r>
          </a:p>
          <a:p>
            <a:r>
              <a:rPr lang="en-GB" dirty="0"/>
              <a:t>How much does it cost?</a:t>
            </a:r>
          </a:p>
          <a:p>
            <a:endParaRPr lang="en-GB" dirty="0"/>
          </a:p>
        </p:txBody>
      </p:sp>
      <p:sp>
        <p:nvSpPr>
          <p:cNvPr id="4" name="Date Placeholder 3">
            <a:extLst>
              <a:ext uri="{FF2B5EF4-FFF2-40B4-BE49-F238E27FC236}">
                <a16:creationId xmlns:a16="http://schemas.microsoft.com/office/drawing/2014/main" id="{10916CB3-8991-C403-29DE-0A58F04778E4}"/>
              </a:ext>
            </a:extLst>
          </p:cNvPr>
          <p:cNvSpPr>
            <a:spLocks noGrp="1"/>
          </p:cNvSpPr>
          <p:nvPr>
            <p:ph type="dt" sz="half" idx="10"/>
          </p:nvPr>
        </p:nvSpPr>
        <p:spPr/>
        <p:txBody>
          <a:bodyPr/>
          <a:lstStyle/>
          <a:p>
            <a:pPr rtl="0"/>
            <a:r>
              <a:rPr lang="en-US" noProof="0"/>
              <a:t>Wednesday 13th September</a:t>
            </a:r>
            <a:endParaRPr lang="en-GB" noProof="0" dirty="0"/>
          </a:p>
        </p:txBody>
      </p:sp>
      <p:sp>
        <p:nvSpPr>
          <p:cNvPr id="5" name="Footer Placeholder 4">
            <a:extLst>
              <a:ext uri="{FF2B5EF4-FFF2-40B4-BE49-F238E27FC236}">
                <a16:creationId xmlns:a16="http://schemas.microsoft.com/office/drawing/2014/main" id="{F897A783-EDF1-30BC-3B59-973804C66E78}"/>
              </a:ext>
            </a:extLst>
          </p:cNvPr>
          <p:cNvSpPr>
            <a:spLocks noGrp="1"/>
          </p:cNvSpPr>
          <p:nvPr>
            <p:ph type="ftr" sz="quarter" idx="11"/>
          </p:nvPr>
        </p:nvSpPr>
        <p:spPr/>
        <p:txBody>
          <a:bodyPr/>
          <a:lstStyle/>
          <a:p>
            <a:pPr algn="l"/>
            <a:r>
              <a:rPr lang="en-GB" altLang="zh-CN">
                <a:solidFill>
                  <a:srgbClr val="FF0000"/>
                </a:solidFill>
              </a:rPr>
              <a:t>BEDS</a:t>
            </a:r>
            <a:r>
              <a:rPr lang="en-GB" altLang="zh-CN"/>
              <a:t> Learning and Teaching Excellence Conference 2023</a:t>
            </a:r>
            <a:endParaRPr lang="en-GB" dirty="0"/>
          </a:p>
        </p:txBody>
      </p:sp>
      <p:sp>
        <p:nvSpPr>
          <p:cNvPr id="6" name="Slide Number Placeholder 5">
            <a:extLst>
              <a:ext uri="{FF2B5EF4-FFF2-40B4-BE49-F238E27FC236}">
                <a16:creationId xmlns:a16="http://schemas.microsoft.com/office/drawing/2014/main" id="{F0062E2A-36E2-1B96-624B-AD9673BAAF09}"/>
              </a:ext>
            </a:extLst>
          </p:cNvPr>
          <p:cNvSpPr>
            <a:spLocks noGrp="1"/>
          </p:cNvSpPr>
          <p:nvPr>
            <p:ph type="sldNum" sz="quarter" idx="12"/>
          </p:nvPr>
        </p:nvSpPr>
        <p:spPr/>
        <p:txBody>
          <a:bodyPr/>
          <a:lstStyle/>
          <a:p>
            <a:pPr rtl="0"/>
            <a:fld id="{9FF96B15-8338-45D5-A943-561235072D66}" type="slidenum">
              <a:rPr lang="en-GB" noProof="0" smtClean="0"/>
              <a:t>7</a:t>
            </a:fld>
            <a:endParaRPr lang="en-GB" noProof="0" dirty="0"/>
          </a:p>
        </p:txBody>
      </p:sp>
    </p:spTree>
    <p:extLst>
      <p:ext uri="{BB962C8B-B14F-4D97-AF65-F5344CB8AC3E}">
        <p14:creationId xmlns:p14="http://schemas.microsoft.com/office/powerpoint/2010/main" val="1769040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06098B-8A5B-555E-DC18-03A8B4A1ADBC}"/>
              </a:ext>
            </a:extLst>
          </p:cNvPr>
          <p:cNvSpPr>
            <a:spLocks noGrp="1"/>
          </p:cNvSpPr>
          <p:nvPr>
            <p:ph type="ftr" sz="quarter" idx="11"/>
          </p:nvPr>
        </p:nvSpPr>
        <p:spPr/>
        <p:txBody>
          <a:bodyPr/>
          <a:lstStyle/>
          <a:p>
            <a:pPr rtl="0"/>
            <a:r>
              <a:rPr lang="en-GB" altLang="zh-CN" noProof="0" dirty="0">
                <a:solidFill>
                  <a:srgbClr val="FF0000"/>
                </a:solidFill>
              </a:rPr>
              <a:t>BEDS</a:t>
            </a:r>
            <a:r>
              <a:rPr lang="en-GB" altLang="zh-CN" noProof="0" dirty="0"/>
              <a:t> Learning and Teaching Excellence Conference 2023</a:t>
            </a:r>
            <a:endParaRPr lang="en-GB" noProof="0" dirty="0"/>
          </a:p>
        </p:txBody>
      </p:sp>
      <p:sp>
        <p:nvSpPr>
          <p:cNvPr id="3" name="Slide Number Placeholder 2">
            <a:extLst>
              <a:ext uri="{FF2B5EF4-FFF2-40B4-BE49-F238E27FC236}">
                <a16:creationId xmlns:a16="http://schemas.microsoft.com/office/drawing/2014/main" id="{B341DDC5-3EE1-1378-D761-C033731EEFDF}"/>
              </a:ext>
            </a:extLst>
          </p:cNvPr>
          <p:cNvSpPr>
            <a:spLocks noGrp="1"/>
          </p:cNvSpPr>
          <p:nvPr>
            <p:ph type="sldNum" sz="quarter" idx="12"/>
          </p:nvPr>
        </p:nvSpPr>
        <p:spPr/>
        <p:txBody>
          <a:bodyPr/>
          <a:lstStyle/>
          <a:p>
            <a:pPr rtl="0"/>
            <a:fld id="{9FF96B15-8338-45D5-A943-561235072D66}" type="slidenum">
              <a:rPr lang="en-GB" noProof="0" smtClean="0"/>
              <a:t>70</a:t>
            </a:fld>
            <a:endParaRPr lang="en-GB" noProof="0" dirty="0"/>
          </a:p>
        </p:txBody>
      </p:sp>
      <p:sp>
        <p:nvSpPr>
          <p:cNvPr id="5" name="TextBox 4">
            <a:extLst>
              <a:ext uri="{FF2B5EF4-FFF2-40B4-BE49-F238E27FC236}">
                <a16:creationId xmlns:a16="http://schemas.microsoft.com/office/drawing/2014/main" id="{75A82E43-1D90-2AF0-C281-8C02CABB61CF}"/>
              </a:ext>
            </a:extLst>
          </p:cNvPr>
          <p:cNvSpPr txBox="1"/>
          <p:nvPr/>
        </p:nvSpPr>
        <p:spPr>
          <a:xfrm>
            <a:off x="2069908" y="3023619"/>
            <a:ext cx="5120009" cy="707886"/>
          </a:xfrm>
          <a:prstGeom prst="rect">
            <a:avLst/>
          </a:prstGeom>
          <a:noFill/>
        </p:spPr>
        <p:txBody>
          <a:bodyPr wrap="square">
            <a:spAutoFit/>
          </a:bodyPr>
          <a:lstStyle/>
          <a:p>
            <a:r>
              <a:rPr lang="en-GB" sz="4000" b="1" dirty="0"/>
              <a:t>Thanks for attention</a:t>
            </a:r>
          </a:p>
        </p:txBody>
      </p:sp>
      <p:sp>
        <p:nvSpPr>
          <p:cNvPr id="6" name="Date Placeholder 5">
            <a:extLst>
              <a:ext uri="{FF2B5EF4-FFF2-40B4-BE49-F238E27FC236}">
                <a16:creationId xmlns:a16="http://schemas.microsoft.com/office/drawing/2014/main" id="{B83588BA-D13B-2033-FBA4-0B6C62389665}"/>
              </a:ext>
            </a:extLst>
          </p:cNvPr>
          <p:cNvSpPr>
            <a:spLocks noGrp="1"/>
          </p:cNvSpPr>
          <p:nvPr>
            <p:ph type="dt" sz="half" idx="10"/>
          </p:nvPr>
        </p:nvSpPr>
        <p:spPr/>
        <p:txBody>
          <a:bodyPr/>
          <a:lstStyle/>
          <a:p>
            <a:pPr rtl="0"/>
            <a:r>
              <a:rPr lang="en-US" noProof="0"/>
              <a:t>Wednesday 13th September</a:t>
            </a:r>
            <a:endParaRPr lang="en-GB" noProof="0" dirty="0"/>
          </a:p>
        </p:txBody>
      </p:sp>
      <p:sp>
        <p:nvSpPr>
          <p:cNvPr id="7" name="Parallelogram 6">
            <a:extLst>
              <a:ext uri="{FF2B5EF4-FFF2-40B4-BE49-F238E27FC236}">
                <a16:creationId xmlns:a16="http://schemas.microsoft.com/office/drawing/2014/main" id="{113420D4-C298-A724-75D2-3EA9F82452C1}"/>
              </a:ext>
            </a:extLst>
          </p:cNvPr>
          <p:cNvSpPr/>
          <p:nvPr/>
        </p:nvSpPr>
        <p:spPr>
          <a:xfrm>
            <a:off x="4684776" y="1677066"/>
            <a:ext cx="6669024" cy="4905502"/>
          </a:xfrm>
          <a:prstGeom prst="parallelogram">
            <a:avLst>
              <a:gd name="adj" fmla="val 114225"/>
            </a:avLst>
          </a:prstGeom>
          <a:solidFill>
            <a:srgbClr val="5165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0F7DCFE3-03AE-EBF0-8D8D-3E2F2F1CDEB3}"/>
              </a:ext>
            </a:extLst>
          </p:cNvPr>
          <p:cNvSpPr/>
          <p:nvPr/>
        </p:nvSpPr>
        <p:spPr>
          <a:xfrm>
            <a:off x="5370576" y="1677066"/>
            <a:ext cx="6669024" cy="4905502"/>
          </a:xfrm>
          <a:prstGeom prst="parallelogram">
            <a:avLst>
              <a:gd name="adj" fmla="val 114225"/>
            </a:avLst>
          </a:prstGeom>
          <a:solidFill>
            <a:srgbClr val="D9062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0288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BFDA6C-6385-2948-B242-8A2D9F4C543F}"/>
              </a:ext>
            </a:extLst>
          </p:cNvPr>
          <p:cNvSpPr>
            <a:spLocks noGrp="1"/>
          </p:cNvSpPr>
          <p:nvPr>
            <p:ph type="title"/>
          </p:nvPr>
        </p:nvSpPr>
        <p:spPr/>
        <p:txBody>
          <a:bodyPr/>
          <a:lstStyle/>
          <a:p>
            <a:r>
              <a:rPr lang="en-GB" dirty="0"/>
              <a:t>Answers</a:t>
            </a:r>
          </a:p>
        </p:txBody>
      </p:sp>
      <p:sp>
        <p:nvSpPr>
          <p:cNvPr id="6" name="Content Placeholder 5">
            <a:extLst>
              <a:ext uri="{FF2B5EF4-FFF2-40B4-BE49-F238E27FC236}">
                <a16:creationId xmlns:a16="http://schemas.microsoft.com/office/drawing/2014/main" id="{0C4EE4D6-E6C0-A883-DF05-26F5D70141A2}"/>
              </a:ext>
            </a:extLst>
          </p:cNvPr>
          <p:cNvSpPr txBox="1">
            <a:spLocks noGrp="1"/>
          </p:cNvSpPr>
          <p:nvPr>
            <p:ph idx="1"/>
          </p:nvPr>
        </p:nvSpPr>
        <p:spPr>
          <a:xfrm>
            <a:off x="2578362" y="2268036"/>
            <a:ext cx="8476081" cy="1311128"/>
          </a:xfrm>
          <a:prstGeom prst="rect">
            <a:avLst/>
          </a:prstGeom>
          <a:noFill/>
        </p:spPr>
        <p:txBody>
          <a:bodyPr wrap="square">
            <a:spAutoFit/>
          </a:bodyPr>
          <a:lstStyle/>
          <a:p>
            <a:pPr marL="0" indent="0">
              <a:buNone/>
            </a:pPr>
            <a:r>
              <a:rPr lang="en-GB" altLang="zh-CN" sz="4400" dirty="0"/>
              <a:t>A single person, 5 days, no extra cost.</a:t>
            </a:r>
          </a:p>
        </p:txBody>
      </p:sp>
      <p:sp>
        <p:nvSpPr>
          <p:cNvPr id="2" name="Date Placeholder 1">
            <a:extLst>
              <a:ext uri="{FF2B5EF4-FFF2-40B4-BE49-F238E27FC236}">
                <a16:creationId xmlns:a16="http://schemas.microsoft.com/office/drawing/2014/main" id="{F7B25B90-0582-F9C8-8161-C45DDCB40F39}"/>
              </a:ext>
            </a:extLst>
          </p:cNvPr>
          <p:cNvSpPr>
            <a:spLocks noGrp="1"/>
          </p:cNvSpPr>
          <p:nvPr>
            <p:ph type="dt" sz="half" idx="10"/>
          </p:nvPr>
        </p:nvSpPr>
        <p:spPr/>
        <p:txBody>
          <a:bodyPr/>
          <a:lstStyle/>
          <a:p>
            <a:pPr rtl="0"/>
            <a:r>
              <a:rPr lang="en-US" noProof="0"/>
              <a:t>Wednesday 13th September</a:t>
            </a:r>
            <a:endParaRPr lang="en-GB" noProof="0" dirty="0"/>
          </a:p>
        </p:txBody>
      </p:sp>
      <p:sp>
        <p:nvSpPr>
          <p:cNvPr id="4" name="Footer Placeholder 3">
            <a:extLst>
              <a:ext uri="{FF2B5EF4-FFF2-40B4-BE49-F238E27FC236}">
                <a16:creationId xmlns:a16="http://schemas.microsoft.com/office/drawing/2014/main" id="{46DE8D1B-ED8F-0E4D-B8F5-00884CD52023}"/>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5" name="Slide Number Placeholder 4">
            <a:extLst>
              <a:ext uri="{FF2B5EF4-FFF2-40B4-BE49-F238E27FC236}">
                <a16:creationId xmlns:a16="http://schemas.microsoft.com/office/drawing/2014/main" id="{EB0F6E27-6B53-5CB5-9445-3D409B4A710E}"/>
              </a:ext>
            </a:extLst>
          </p:cNvPr>
          <p:cNvSpPr>
            <a:spLocks noGrp="1"/>
          </p:cNvSpPr>
          <p:nvPr>
            <p:ph type="sldNum" sz="quarter" idx="12"/>
          </p:nvPr>
        </p:nvSpPr>
        <p:spPr/>
        <p:txBody>
          <a:bodyPr/>
          <a:lstStyle/>
          <a:p>
            <a:pPr rtl="0"/>
            <a:fld id="{9FF96B15-8338-45D5-A943-561235072D66}" type="slidenum">
              <a:rPr lang="en-GB" noProof="0" smtClean="0"/>
              <a:t>8</a:t>
            </a:fld>
            <a:endParaRPr lang="en-GB" noProof="0" dirty="0"/>
          </a:p>
        </p:txBody>
      </p:sp>
      <p:sp>
        <p:nvSpPr>
          <p:cNvPr id="10" name="Content Placeholder 5">
            <a:extLst>
              <a:ext uri="{FF2B5EF4-FFF2-40B4-BE49-F238E27FC236}">
                <a16:creationId xmlns:a16="http://schemas.microsoft.com/office/drawing/2014/main" id="{CE80F543-FFBC-F462-409C-4C2BC7096A11}"/>
              </a:ext>
            </a:extLst>
          </p:cNvPr>
          <p:cNvSpPr txBox="1">
            <a:spLocks/>
          </p:cNvSpPr>
          <p:nvPr/>
        </p:nvSpPr>
        <p:spPr>
          <a:xfrm>
            <a:off x="2578361" y="3776810"/>
            <a:ext cx="8476081" cy="2048766"/>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zh-CN" sz="4400" dirty="0"/>
              <a:t>It was me and</a:t>
            </a:r>
          </a:p>
          <a:p>
            <a:pPr marL="0" indent="0">
              <a:buFont typeface="Arial" panose="020B0604020202020204" pitchFamily="34" charset="0"/>
              <a:buNone/>
            </a:pPr>
            <a:r>
              <a:rPr lang="en-GB" altLang="zh-CN" sz="4400" dirty="0"/>
              <a:t>I Spent a whole week (leaning and trying)</a:t>
            </a:r>
          </a:p>
        </p:txBody>
      </p:sp>
    </p:spTree>
    <p:extLst>
      <p:ext uri="{BB962C8B-B14F-4D97-AF65-F5344CB8AC3E}">
        <p14:creationId xmlns:p14="http://schemas.microsoft.com/office/powerpoint/2010/main" val="1593226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CEED-F2A4-7DB8-0072-D9DBDE18CC84}"/>
              </a:ext>
            </a:extLst>
          </p:cNvPr>
          <p:cNvSpPr>
            <a:spLocks noGrp="1"/>
          </p:cNvSpPr>
          <p:nvPr>
            <p:ph type="title"/>
          </p:nvPr>
        </p:nvSpPr>
        <p:spPr/>
        <p:txBody>
          <a:bodyPr>
            <a:normAutofit/>
          </a:bodyPr>
          <a:lstStyle/>
          <a:p>
            <a:r>
              <a:rPr lang="en-GB" b="1" dirty="0"/>
              <a:t>Here are the AI models used</a:t>
            </a:r>
          </a:p>
        </p:txBody>
      </p:sp>
      <p:sp>
        <p:nvSpPr>
          <p:cNvPr id="7" name="Content Placeholder 6">
            <a:extLst>
              <a:ext uri="{FF2B5EF4-FFF2-40B4-BE49-F238E27FC236}">
                <a16:creationId xmlns:a16="http://schemas.microsoft.com/office/drawing/2014/main" id="{8F861A44-04F0-968D-0DF0-D704B0797E53}"/>
              </a:ext>
            </a:extLst>
          </p:cNvPr>
          <p:cNvSpPr>
            <a:spLocks noGrp="1"/>
          </p:cNvSpPr>
          <p:nvPr>
            <p:ph idx="1"/>
          </p:nvPr>
        </p:nvSpPr>
        <p:spPr>
          <a:xfrm>
            <a:off x="1759841" y="3016249"/>
            <a:ext cx="10013302" cy="3705226"/>
          </a:xfrm>
        </p:spPr>
        <p:txBody>
          <a:bodyPr/>
          <a:lstStyle/>
          <a:p>
            <a:pPr marL="742950" indent="-742950">
              <a:buFont typeface="+mj-lt"/>
              <a:buAutoNum type="arabicPeriod"/>
            </a:pPr>
            <a:r>
              <a:rPr lang="en-GB" altLang="zh-CN" sz="3600" dirty="0"/>
              <a:t>Use </a:t>
            </a:r>
            <a:r>
              <a:rPr lang="en-GB" altLang="zh-CN" sz="3600" b="1" dirty="0">
                <a:solidFill>
                  <a:srgbClr val="C00000"/>
                </a:solidFill>
              </a:rPr>
              <a:t>ChatGPT</a:t>
            </a:r>
            <a:r>
              <a:rPr lang="en-GB" altLang="zh-CN" sz="3600" dirty="0"/>
              <a:t> create </a:t>
            </a:r>
            <a:r>
              <a:rPr lang="en-GB" sz="3600" b="1" i="0" dirty="0">
                <a:effectLst/>
                <a:latin typeface="-apple-system"/>
              </a:rPr>
              <a:t>movie script</a:t>
            </a:r>
          </a:p>
          <a:p>
            <a:pPr marL="742950" indent="-742950">
              <a:buFont typeface="+mj-lt"/>
              <a:buAutoNum type="arabicPeriod"/>
            </a:pPr>
            <a:r>
              <a:rPr lang="en-GB" dirty="0">
                <a:latin typeface="-apple-system"/>
              </a:rPr>
              <a:t>Use</a:t>
            </a:r>
            <a:r>
              <a:rPr lang="en-GB" b="1" dirty="0">
                <a:latin typeface="-apple-system"/>
              </a:rPr>
              <a:t> </a:t>
            </a:r>
            <a:r>
              <a:rPr lang="en-GB" b="0" i="0" u="sng" dirty="0">
                <a:solidFill>
                  <a:srgbClr val="0000BF"/>
                </a:solidFill>
                <a:effectLst/>
                <a:latin typeface="-apple-system"/>
                <a:hlinkClick r:id="rId2"/>
              </a:rPr>
              <a:t>“</a:t>
            </a:r>
            <a:r>
              <a:rPr lang="en-GB" b="0" i="0" u="sng" dirty="0" err="1">
                <a:solidFill>
                  <a:srgbClr val="0000BF"/>
                </a:solidFill>
                <a:effectLst/>
                <a:latin typeface="-apple-system"/>
                <a:hlinkClick r:id="rId2"/>
              </a:rPr>
              <a:t>midjurney</a:t>
            </a:r>
            <a:r>
              <a:rPr lang="en-GB" b="0" i="0" u="sng" dirty="0">
                <a:solidFill>
                  <a:srgbClr val="0000BF"/>
                </a:solidFill>
                <a:effectLst/>
                <a:latin typeface="-apple-system"/>
                <a:hlinkClick r:id="rId2"/>
              </a:rPr>
              <a:t>”</a:t>
            </a:r>
            <a:r>
              <a:rPr lang="en-GB" b="1" dirty="0">
                <a:latin typeface="-apple-system"/>
              </a:rPr>
              <a:t> create </a:t>
            </a:r>
            <a:r>
              <a:rPr lang="en-GB" b="1" i="0" dirty="0">
                <a:solidFill>
                  <a:srgbClr val="000000"/>
                </a:solidFill>
                <a:effectLst/>
                <a:latin typeface="-apple-system"/>
              </a:rPr>
              <a:t>Avatar</a:t>
            </a:r>
          </a:p>
          <a:p>
            <a:pPr marL="742950" indent="-742950">
              <a:buFont typeface="+mj-lt"/>
              <a:buAutoNum type="arabicPeriod"/>
            </a:pPr>
            <a:r>
              <a:rPr lang="en-GB" dirty="0">
                <a:solidFill>
                  <a:srgbClr val="000000"/>
                </a:solidFill>
                <a:latin typeface="-apple-system"/>
              </a:rPr>
              <a:t>Use </a:t>
            </a:r>
            <a:r>
              <a:rPr lang="en-GB" b="0" i="0" dirty="0">
                <a:solidFill>
                  <a:srgbClr val="0000FF"/>
                </a:solidFill>
                <a:effectLst/>
                <a:latin typeface="-apple-system"/>
                <a:hlinkClick r:id="rId3"/>
              </a:rPr>
              <a:t>“Play.ht”</a:t>
            </a:r>
            <a:r>
              <a:rPr lang="en-GB" b="0" i="0" dirty="0">
                <a:solidFill>
                  <a:srgbClr val="000000"/>
                </a:solidFill>
                <a:effectLst/>
                <a:latin typeface="-apple-system"/>
              </a:rPr>
              <a:t>. </a:t>
            </a:r>
            <a:r>
              <a:rPr lang="en-GB" b="1" i="0" dirty="0">
                <a:solidFill>
                  <a:srgbClr val="000000"/>
                </a:solidFill>
                <a:effectLst/>
                <a:latin typeface="-apple-system"/>
              </a:rPr>
              <a:t>Create my audio </a:t>
            </a:r>
            <a:r>
              <a:rPr lang="en-GB" b="0" i="0" dirty="0">
                <a:solidFill>
                  <a:srgbClr val="000000"/>
                </a:solidFill>
                <a:effectLst/>
                <a:latin typeface="-apple-system"/>
              </a:rPr>
              <a:t>(text 2 voice)</a:t>
            </a:r>
          </a:p>
          <a:p>
            <a:pPr marL="742950" indent="-742950">
              <a:buFont typeface="+mj-lt"/>
              <a:buAutoNum type="arabicPeriod"/>
            </a:pPr>
            <a:r>
              <a:rPr lang="en-GB" dirty="0">
                <a:solidFill>
                  <a:srgbClr val="000000"/>
                </a:solidFill>
                <a:latin typeface="-apple-system"/>
              </a:rPr>
              <a:t>Use </a:t>
            </a:r>
            <a:r>
              <a:rPr lang="en-GB" b="0" i="0" dirty="0">
                <a:solidFill>
                  <a:srgbClr val="000000"/>
                </a:solidFill>
                <a:effectLst/>
                <a:latin typeface="-apple-system"/>
              </a:rPr>
              <a:t> </a:t>
            </a:r>
            <a:r>
              <a:rPr lang="en-GB" b="0" i="0" dirty="0">
                <a:solidFill>
                  <a:srgbClr val="0000FF"/>
                </a:solidFill>
                <a:effectLst/>
                <a:latin typeface="-apple-system"/>
                <a:hlinkClick r:id="rId4"/>
              </a:rPr>
              <a:t>“D-id.com”</a:t>
            </a:r>
            <a:r>
              <a:rPr lang="en-GB" b="0" i="0" dirty="0">
                <a:solidFill>
                  <a:srgbClr val="0000FF"/>
                </a:solidFill>
                <a:effectLst/>
                <a:latin typeface="-apple-system"/>
              </a:rPr>
              <a:t> </a:t>
            </a:r>
            <a:r>
              <a:rPr lang="en-GB" b="1" i="0" dirty="0">
                <a:solidFill>
                  <a:srgbClr val="000000"/>
                </a:solidFill>
                <a:effectLst/>
                <a:latin typeface="-apple-system"/>
              </a:rPr>
              <a:t>Animate my Avatar</a:t>
            </a:r>
          </a:p>
          <a:p>
            <a:pPr marL="742950" indent="-742950">
              <a:buFont typeface="+mj-lt"/>
              <a:buAutoNum type="arabicPeriod"/>
            </a:pPr>
            <a:r>
              <a:rPr lang="en-GB" b="1" i="0" dirty="0">
                <a:solidFill>
                  <a:srgbClr val="000000"/>
                </a:solidFill>
                <a:effectLst/>
                <a:latin typeface="-apple-system"/>
              </a:rPr>
              <a:t>Editing and Finalize my Video using </a:t>
            </a:r>
            <a:r>
              <a:rPr lang="en-GB" b="0" i="0" u="sng" dirty="0">
                <a:solidFill>
                  <a:srgbClr val="0000BF"/>
                </a:solidFill>
                <a:effectLst/>
                <a:latin typeface="-apple-system"/>
                <a:hlinkClick r:id="rId5"/>
              </a:rPr>
              <a:t>“Descript”</a:t>
            </a:r>
            <a:r>
              <a:rPr lang="en-GB" b="0" i="0" u="sng" dirty="0">
                <a:solidFill>
                  <a:srgbClr val="0000BF"/>
                </a:solidFill>
                <a:effectLst/>
                <a:latin typeface="-apple-system"/>
              </a:rPr>
              <a:t>.</a:t>
            </a:r>
            <a:endParaRPr lang="en-GB" b="1" i="0" dirty="0">
              <a:solidFill>
                <a:srgbClr val="000000"/>
              </a:solidFill>
              <a:effectLst/>
              <a:latin typeface="-apple-system"/>
            </a:endParaRPr>
          </a:p>
        </p:txBody>
      </p:sp>
      <p:sp>
        <p:nvSpPr>
          <p:cNvPr id="3" name="Date Placeholder 2">
            <a:extLst>
              <a:ext uri="{FF2B5EF4-FFF2-40B4-BE49-F238E27FC236}">
                <a16:creationId xmlns:a16="http://schemas.microsoft.com/office/drawing/2014/main" id="{2535575A-5965-3BD3-4B2E-375AF5C9FE6A}"/>
              </a:ext>
            </a:extLst>
          </p:cNvPr>
          <p:cNvSpPr>
            <a:spLocks noGrp="1"/>
          </p:cNvSpPr>
          <p:nvPr>
            <p:ph type="dt" sz="half" idx="10"/>
          </p:nvPr>
        </p:nvSpPr>
        <p:spPr/>
        <p:txBody>
          <a:bodyPr/>
          <a:lstStyle/>
          <a:p>
            <a:pPr rtl="0"/>
            <a:r>
              <a:rPr lang="en-US" noProof="0"/>
              <a:t>Wednesday 13th September</a:t>
            </a:r>
            <a:endParaRPr lang="en-GB" noProof="0" dirty="0"/>
          </a:p>
        </p:txBody>
      </p:sp>
      <p:sp>
        <p:nvSpPr>
          <p:cNvPr id="4" name="Footer Placeholder 3">
            <a:extLst>
              <a:ext uri="{FF2B5EF4-FFF2-40B4-BE49-F238E27FC236}">
                <a16:creationId xmlns:a16="http://schemas.microsoft.com/office/drawing/2014/main" id="{C2265C75-8BC4-607C-AFCD-03E844E84F6A}"/>
              </a:ext>
            </a:extLst>
          </p:cNvPr>
          <p:cNvSpPr>
            <a:spLocks noGrp="1"/>
          </p:cNvSpPr>
          <p:nvPr>
            <p:ph type="ftr" sz="quarter" idx="11"/>
          </p:nvPr>
        </p:nvSpPr>
        <p:spPr/>
        <p:txBody>
          <a:bodyPr/>
          <a:lstStyle/>
          <a:p>
            <a:pPr rtl="0"/>
            <a:r>
              <a:rPr lang="en-GB" altLang="zh-CN" noProof="0"/>
              <a:t>BEDS Learning and Teaching Excellence Conference 2023</a:t>
            </a:r>
            <a:endParaRPr lang="en-GB" noProof="0" dirty="0"/>
          </a:p>
        </p:txBody>
      </p:sp>
      <p:sp>
        <p:nvSpPr>
          <p:cNvPr id="5" name="Slide Number Placeholder 4">
            <a:extLst>
              <a:ext uri="{FF2B5EF4-FFF2-40B4-BE49-F238E27FC236}">
                <a16:creationId xmlns:a16="http://schemas.microsoft.com/office/drawing/2014/main" id="{07C40856-5DA2-DE33-35AE-61839F9B9409}"/>
              </a:ext>
            </a:extLst>
          </p:cNvPr>
          <p:cNvSpPr>
            <a:spLocks noGrp="1"/>
          </p:cNvSpPr>
          <p:nvPr>
            <p:ph type="sldNum" sz="quarter" idx="12"/>
          </p:nvPr>
        </p:nvSpPr>
        <p:spPr/>
        <p:txBody>
          <a:bodyPr/>
          <a:lstStyle/>
          <a:p>
            <a:pPr rtl="0"/>
            <a:fld id="{9FF96B15-8338-45D5-A943-561235072D66}" type="slidenum">
              <a:rPr lang="en-GB" noProof="0" smtClean="0"/>
              <a:t>9</a:t>
            </a:fld>
            <a:endParaRPr lang="en-GB" noProof="0" dirty="0"/>
          </a:p>
        </p:txBody>
      </p:sp>
      <p:sp>
        <p:nvSpPr>
          <p:cNvPr id="8" name="TextBox 7">
            <a:extLst>
              <a:ext uri="{FF2B5EF4-FFF2-40B4-BE49-F238E27FC236}">
                <a16:creationId xmlns:a16="http://schemas.microsoft.com/office/drawing/2014/main" id="{5BBF317F-FA09-8ACE-CC77-126C1CF0A37D}"/>
              </a:ext>
            </a:extLst>
          </p:cNvPr>
          <p:cNvSpPr txBox="1"/>
          <p:nvPr/>
        </p:nvSpPr>
        <p:spPr>
          <a:xfrm>
            <a:off x="2038488" y="1929943"/>
            <a:ext cx="6094268" cy="984885"/>
          </a:xfrm>
          <a:prstGeom prst="rect">
            <a:avLst/>
          </a:prstGeom>
          <a:noFill/>
        </p:spPr>
        <p:txBody>
          <a:bodyPr wrap="square">
            <a:spAutoFit/>
          </a:bodyPr>
          <a:lstStyle/>
          <a:p>
            <a:r>
              <a:rPr lang="en-GB" sz="4000" dirty="0">
                <a:hlinkClick r:id="rId6"/>
              </a:rPr>
              <a:t>https://gangminli.github.io/</a:t>
            </a:r>
            <a:endParaRPr lang="en-GB" sz="4000" dirty="0"/>
          </a:p>
          <a:p>
            <a:endParaRPr lang="en-GB" dirty="0"/>
          </a:p>
        </p:txBody>
      </p:sp>
    </p:spTree>
    <p:extLst>
      <p:ext uri="{BB962C8B-B14F-4D97-AF65-F5344CB8AC3E}">
        <p14:creationId xmlns:p14="http://schemas.microsoft.com/office/powerpoint/2010/main" val="858429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FA294F-07D1-46AB-ABEC-1B0200FE3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A1C8E2-513F-4C9C-99C7-9AE0E7429B06}">
  <ds:schemaRefs>
    <ds:schemaRef ds:uri="fb0879af-3eba-417a-a55a-ffe6dcd6ca77"/>
    <ds:schemaRef ds:uri="http://schemas.microsoft.com/office/2006/documentManagement/types"/>
    <ds:schemaRef ds:uri="http://schemas.microsoft.com/sharepoint/v3"/>
    <ds:schemaRef ds:uri="http://purl.org/dc/dcmitype/"/>
    <ds:schemaRef ds:uri="http://schemas.openxmlformats.org/package/2006/metadata/core-properties"/>
    <ds:schemaRef ds:uri="6dc4bcd6-49db-4c07-9060-8acfc67cef9f"/>
    <ds:schemaRef ds:uri="http://purl.org/dc/elements/1.1/"/>
    <ds:schemaRef ds:uri="http://schemas.microsoft.com/office/2006/metadata/properties"/>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883E0B16-80BF-4868-8813-6B17170D72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10790</TotalTime>
  <Words>3306</Words>
  <Application>Microsoft Office PowerPoint</Application>
  <PresentationFormat>Widescreen</PresentationFormat>
  <Paragraphs>460</Paragraphs>
  <Slides>70</Slides>
  <Notes>1</Notes>
  <HiddenSlides>10</HiddenSlides>
  <MMClips>4</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70</vt:i4>
      </vt:variant>
    </vt:vector>
  </HeadingPairs>
  <TitlesOfParts>
    <vt:vector size="88" baseType="lpstr">
      <vt:lpstr>__Assistant_7d8b38</vt:lpstr>
      <vt:lpstr>-apple-system</vt:lpstr>
      <vt:lpstr>inherit</vt:lpstr>
      <vt:lpstr>Inter</vt:lpstr>
      <vt:lpstr>Kievit Offc Pro</vt:lpstr>
      <vt:lpstr>Martel</vt:lpstr>
      <vt:lpstr>Söhne</vt:lpstr>
      <vt:lpstr>Arial</vt:lpstr>
      <vt:lpstr>Calibri</vt:lpstr>
      <vt:lpstr>Calibri Light</vt:lpstr>
      <vt:lpstr>Century Gothic</vt:lpstr>
      <vt:lpstr>DM Sans</vt:lpstr>
      <vt:lpstr>Merriweather Sans</vt:lpstr>
      <vt:lpstr>Open Sans</vt:lpstr>
      <vt:lpstr>Oswald</vt:lpstr>
      <vt:lpstr>Roboto</vt:lpstr>
      <vt:lpstr>Wingdings</vt:lpstr>
      <vt:lpstr>Office Theme</vt:lpstr>
      <vt:lpstr>Generative AI - Opportunities or Threats for Higher Education </vt:lpstr>
      <vt:lpstr>Outline</vt:lpstr>
      <vt:lpstr>Questions?</vt:lpstr>
      <vt:lpstr>They are all GAI models</vt:lpstr>
      <vt:lpstr>1. What is GAI?</vt:lpstr>
      <vt:lpstr>An Example: Open Day Video</vt:lpstr>
      <vt:lpstr>Questions</vt:lpstr>
      <vt:lpstr>Answers</vt:lpstr>
      <vt:lpstr>Here are the AI models used</vt:lpstr>
      <vt:lpstr>What is Generative AI?</vt:lpstr>
      <vt:lpstr>What is Generative AI?</vt:lpstr>
      <vt:lpstr>Generative AI Models</vt:lpstr>
      <vt:lpstr>Generative AI Models</vt:lpstr>
      <vt:lpstr>Generative AI Models</vt:lpstr>
      <vt:lpstr>2. What can GAI do?</vt:lpstr>
      <vt:lpstr>What can GAI do?</vt:lpstr>
      <vt:lpstr>This is Just the tip of the iceberg.</vt:lpstr>
      <vt:lpstr>In HE domain</vt:lpstr>
      <vt:lpstr>GAI tools for Students</vt:lpstr>
      <vt:lpstr>GAI tools for Students  Caktus (5$/m)</vt:lpstr>
      <vt:lpstr>GAI tools for Students  Caktus (5$/m)</vt:lpstr>
      <vt:lpstr>ChatGPT</vt:lpstr>
      <vt:lpstr>ChatGPT </vt:lpstr>
      <vt:lpstr>More …</vt:lpstr>
      <vt:lpstr>GAI tools for Academics </vt:lpstr>
      <vt:lpstr>Chatdoc</vt:lpstr>
      <vt:lpstr>Explainpaper</vt:lpstr>
      <vt:lpstr>More GAI tools for researcher</vt:lpstr>
      <vt:lpstr>PowerPoint Presentation</vt:lpstr>
      <vt:lpstr>Some incidents </vt:lpstr>
      <vt:lpstr>55 AI Incidents have been reported</vt:lpstr>
      <vt:lpstr>Two kinds of problems</vt:lpstr>
      <vt:lpstr>Two kinds of problems</vt:lpstr>
      <vt:lpstr>GAI’s problems in HE context</vt:lpstr>
      <vt:lpstr>GAI’s problems in HE context</vt:lpstr>
      <vt:lpstr>What do we do?</vt:lpstr>
      <vt:lpstr>Example of AI detections</vt:lpstr>
      <vt:lpstr>BREO</vt:lpstr>
      <vt:lpstr>What are the results?</vt:lpstr>
      <vt:lpstr>PowerPoint Presentation</vt:lpstr>
      <vt:lpstr>Split Views in HE context</vt:lpstr>
      <vt:lpstr>Threat’s view</vt:lpstr>
      <vt:lpstr>Pros’ view</vt:lpstr>
      <vt:lpstr>PowerPoint Presentation</vt:lpstr>
      <vt:lpstr>PowerPoint Presentation</vt:lpstr>
      <vt:lpstr>A quick SWOT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we do? </vt:lpstr>
      <vt:lpstr>What should we do? </vt:lpstr>
      <vt:lpstr>What should we do? </vt:lpstr>
      <vt:lpstr>What should we do? </vt:lpstr>
      <vt:lpstr>Conclusion</vt:lpstr>
      <vt:lpstr>This needs ….</vt:lpstr>
      <vt:lpstr>PowerPoint Presentation</vt:lpstr>
      <vt:lpstr>PowerPoint Presentation</vt:lpstr>
      <vt:lpstr>Rethinking Assignments</vt:lpstr>
      <vt:lpstr>Rethinking Assignments</vt:lpstr>
      <vt:lpstr>Rethinking Assignments</vt:lpstr>
      <vt:lpstr>Rethinking Assignments</vt:lpstr>
      <vt:lpstr>Rethinking Assignments</vt:lpstr>
      <vt:lpstr>Rethinking Assignments</vt:lpstr>
      <vt:lpstr>Rethinking Assignments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Beginning of the year procedures</dc:title>
  <dc:creator>Li, Gangmin</dc:creator>
  <cp:lastModifiedBy>Gangmin Li</cp:lastModifiedBy>
  <cp:revision>38</cp:revision>
  <dcterms:created xsi:type="dcterms:W3CDTF">2023-06-29T19:55:45Z</dcterms:created>
  <dcterms:modified xsi:type="dcterms:W3CDTF">2023-09-13T12:34:16Z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